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562" r:id="rId5"/>
    <p:sldId id="564" r:id="rId6"/>
    <p:sldId id="565" r:id="rId7"/>
    <p:sldId id="563" r:id="rId8"/>
    <p:sldId id="567" r:id="rId9"/>
    <p:sldId id="570" r:id="rId10"/>
    <p:sldId id="572" r:id="rId11"/>
    <p:sldId id="566" r:id="rId12"/>
    <p:sldId id="571" r:id="rId13"/>
    <p:sldId id="568" r:id="rId14"/>
    <p:sldId id="569" r:id="rId15"/>
  </p:sldIdLst>
  <p:sldSz cx="12192000" cy="6858000"/>
  <p:notesSz cx="7099300" cy="1023461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ina Pajula" initials="LP" lastIdx="8" clrIdx="0">
    <p:extLst>
      <p:ext uri="{19B8F6BF-5375-455C-9EA6-DF929625EA0E}">
        <p15:presenceInfo xmlns:p15="http://schemas.microsoft.com/office/powerpoint/2012/main" userId="d626e38158d85e9f" providerId="Windows Live"/>
      </p:ext>
    </p:extLst>
  </p:cmAuthor>
  <p:cmAuthor id="2" name="Sillanpää Elli" initials="SE" lastIdx="5" clrIdx="1">
    <p:extLst>
      <p:ext uri="{19B8F6BF-5375-455C-9EA6-DF929625EA0E}">
        <p15:presenceInfo xmlns:p15="http://schemas.microsoft.com/office/powerpoint/2012/main" userId="S::Elli.Sillanpaa@turkuamk.fi::ee0c26c2-4a7b-4096-8f59-f2158a8e1a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200"/>
    <a:srgbClr val="00615A"/>
    <a:srgbClr val="930E5E"/>
    <a:srgbClr val="363534"/>
    <a:srgbClr val="000000"/>
    <a:srgbClr val="ABE4D4"/>
    <a:srgbClr val="FF9738"/>
    <a:srgbClr val="95C154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40486" autoAdjust="0"/>
  </p:normalViewPr>
  <p:slideViewPr>
    <p:cSldViewPr snapToGrid="0" showGuides="1">
      <p:cViewPr varScale="1">
        <p:scale>
          <a:sx n="27" d="100"/>
          <a:sy n="27" d="100"/>
        </p:scale>
        <p:origin x="2188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3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24" y="0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A8229614-FAC8-4618-B1BA-F3A93FB34BD0}" type="datetimeFigureOut">
              <a:rPr lang="fi-FI" smtClean="0"/>
              <a:t>11.8.2022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38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24" y="9720838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68931838-6C43-4D43-8289-05D796B6C1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815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6AD6C4EC-DBDB-4C77-AC23-087CDF58F4AF}" type="datetimeFigureOut">
              <a:rPr lang="fi-FI" smtClean="0"/>
              <a:t>11.8.2022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41" tIns="47370" rIns="94741" bIns="473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A6B8EAA3-D9FD-43A5-926D-F0A1DB323F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419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24030"/>
            <a:ext cx="12192000" cy="1533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76922" y="5644856"/>
            <a:ext cx="10965778" cy="711786"/>
          </a:xfrm>
        </p:spPr>
        <p:txBody>
          <a:bodyPr wrap="square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6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61" y="3979863"/>
            <a:ext cx="6850340" cy="1714355"/>
          </a:xfrm>
        </p:spPr>
        <p:txBody>
          <a:bodyPr/>
          <a:lstStyle>
            <a:lvl1pPr marL="0" indent="0">
              <a:buNone/>
              <a:defRPr sz="6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fi-FI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5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60" y="3979863"/>
            <a:ext cx="7020669" cy="1714355"/>
          </a:xfrm>
        </p:spPr>
        <p:txBody>
          <a:bodyPr/>
          <a:lstStyle>
            <a:lvl1pPr marL="0" indent="0">
              <a:buNone/>
              <a:defRPr sz="60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fi-FI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2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61" y="3979863"/>
            <a:ext cx="7002740" cy="1714355"/>
          </a:xfrm>
        </p:spPr>
        <p:txBody>
          <a:bodyPr/>
          <a:lstStyle>
            <a:lvl1pPr marL="0" indent="0">
              <a:buNone/>
              <a:defRPr sz="6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fi-FI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56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4308" y="673570"/>
            <a:ext cx="9153303" cy="598401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4308" y="1662306"/>
            <a:ext cx="10983384" cy="4605490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76" y="6141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3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kkusak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CB84BD-95E2-4DB5-A1BA-44A2F0811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71"/>
            <a:ext cx="2753712" cy="146440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EE61B6-87D0-44AD-8B61-41611BD1CA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931" y="163454"/>
            <a:ext cx="1579369" cy="513831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C967870-AF31-44BD-896A-D715EB870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  <a:p>
            <a:r>
              <a:rPr lang="fi-FI" dirty="0"/>
              <a:t>Lisää kuva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76283-2595-4A99-B117-D789F17EE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25" y="420370"/>
            <a:ext cx="51816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C6F147-05CD-4213-8DC9-73C32FD15F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4625" y="1900238"/>
            <a:ext cx="5181600" cy="444341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391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063"/>
            <a:ext cx="6027822" cy="510227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99457" y="958600"/>
            <a:ext cx="3461657" cy="1634355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tai nostotekstiä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27821" y="1750691"/>
            <a:ext cx="5418803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76" y="6141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1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13648" y="-27296"/>
            <a:ext cx="6041470" cy="516151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99457" y="958600"/>
            <a:ext cx="3461657" cy="1634355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tai nostotekstiä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76" y="614170"/>
            <a:ext cx="1519200" cy="423599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27821" y="1750691"/>
            <a:ext cx="5418803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4689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8" y="0"/>
            <a:ext cx="6082412" cy="519979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99457" y="958600"/>
            <a:ext cx="3461657" cy="1634355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tai nostotekstiä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27821" y="1750691"/>
            <a:ext cx="5418803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76" y="6141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27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0828" y="603958"/>
            <a:ext cx="4856087" cy="980293"/>
          </a:xfrm>
        </p:spPr>
        <p:txBody>
          <a:bodyPr wrap="square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11213" y="1871663"/>
            <a:ext cx="4856162" cy="397872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24625" y="603250"/>
            <a:ext cx="4856087" cy="981001"/>
          </a:xfrm>
        </p:spPr>
        <p:txBody>
          <a:bodyPr/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524550" y="1871663"/>
            <a:ext cx="4856162" cy="397872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19" y="6109000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47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, 3 teksti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0828" y="603958"/>
            <a:ext cx="4856087" cy="2272545"/>
          </a:xfrm>
        </p:spPr>
        <p:txBody>
          <a:bodyPr wrap="square"/>
          <a:lstStyle>
            <a:lvl1pPr>
              <a:defRPr sz="4400" baseline="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10828" y="3025539"/>
            <a:ext cx="4856086" cy="2824845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nostoteksti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D91177-A489-42A6-9C41-1855994AD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5010" y="603958"/>
            <a:ext cx="4856162" cy="524642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19" y="6109000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6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2047" y="1223140"/>
            <a:ext cx="3792072" cy="37853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620" y="5584717"/>
            <a:ext cx="11201567" cy="478731"/>
          </a:xfrm>
        </p:spPr>
        <p:txBody>
          <a:bodyPr/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110" y="6182273"/>
            <a:ext cx="11201077" cy="407988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2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kuv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6637574" y="331952"/>
            <a:ext cx="4856087" cy="1423512"/>
          </a:xfrm>
        </p:spPr>
        <p:txBody>
          <a:bodyPr wrap="square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D91177-A489-42A6-9C41-1855994AD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7499" y="2087416"/>
            <a:ext cx="4856162" cy="37629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8063D2-2DFD-483C-A775-B5614F5F0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  <a:p>
            <a:r>
              <a:rPr lang="fi-FI" dirty="0"/>
              <a:t>Lisää kuva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19" y="6109000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58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541612" y="379841"/>
            <a:ext cx="4856087" cy="1423512"/>
          </a:xfrm>
        </p:spPr>
        <p:txBody>
          <a:bodyPr wrap="square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D91177-A489-42A6-9C41-1855994AD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537" y="2087416"/>
            <a:ext cx="4856162" cy="37629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8063D2-2DFD-483C-A775-B5614F5F0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                Lisää kuva | </a:t>
            </a:r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endParaRPr lang="fi-FI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" y="6134447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10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8063D2-2DFD-483C-A775-B5614F5F0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                Lisää kuva | </a:t>
            </a:r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1629" y="2336766"/>
            <a:ext cx="4920342" cy="2986348"/>
          </a:xfrm>
        </p:spPr>
        <p:txBody>
          <a:bodyPr/>
          <a:lstStyle>
            <a:lvl1pPr marL="0" indent="0">
              <a:buNone/>
              <a:defRPr sz="5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sitaatti</a:t>
            </a:r>
            <a:endParaRPr lang="en-US" dirty="0"/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6585" y="-861844"/>
            <a:ext cx="112122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0000" dirty="0">
                <a:solidFill>
                  <a:schemeClr val="bg2"/>
                </a:solidFill>
              </a:rPr>
              <a:t>”</a:t>
            </a:r>
            <a:endParaRPr lang="fi-FI" sz="8000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" y="6134447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70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ue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063"/>
            <a:ext cx="6027822" cy="510227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99457" y="958600"/>
            <a:ext cx="3461657" cy="1634355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tai nostotekstiä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60571" y="1750691"/>
            <a:ext cx="5786054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6720"/>
            <a:ext cx="12192000" cy="2157321"/>
          </a:xfrm>
          <a:prstGeom prst="rect">
            <a:avLst/>
          </a:prstGeom>
        </p:spPr>
      </p:pic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1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7" y="3095687"/>
            <a:ext cx="6614334" cy="1561323"/>
          </a:xfrm>
        </p:spPr>
        <p:txBody>
          <a:bodyPr wrap="square"/>
          <a:lstStyle>
            <a:lvl1pPr algn="l">
              <a:defRPr sz="10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34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6" y="3095687"/>
            <a:ext cx="6699903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68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6" y="3095687"/>
            <a:ext cx="6699903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0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oranss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6" y="3095687"/>
            <a:ext cx="6699903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87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harmaa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6" y="3095687"/>
            <a:ext cx="6699903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05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7" y="3095687"/>
            <a:ext cx="6725540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3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76922" y="5610672"/>
            <a:ext cx="10965778" cy="711786"/>
          </a:xfrm>
        </p:spPr>
        <p:txBody>
          <a:bodyPr wrap="square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2047" y="1223140"/>
            <a:ext cx="3792072" cy="3785325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921" y="6403327"/>
            <a:ext cx="11201077" cy="40798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07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dia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905124-EE79-41E1-9867-CCFE5222D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                                                              Lisää kuva | </a:t>
            </a:r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696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s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2109788"/>
            <a:ext cx="12192000" cy="4748212"/>
          </a:xfr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01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16406" y="0"/>
            <a:ext cx="8875594" cy="6858000"/>
          </a:xfrm>
          <a:custGeom>
            <a:avLst/>
            <a:gdLst>
              <a:gd name="connsiteX0" fmla="*/ 418533 w 8875594"/>
              <a:gd name="connsiteY0" fmla="*/ 0 h 6858000"/>
              <a:gd name="connsiteX1" fmla="*/ 8875594 w 8875594"/>
              <a:gd name="connsiteY1" fmla="*/ 0 h 6858000"/>
              <a:gd name="connsiteX2" fmla="*/ 8875594 w 8875594"/>
              <a:gd name="connsiteY2" fmla="*/ 6858000 h 6858000"/>
              <a:gd name="connsiteX3" fmla="*/ 1583140 w 8875594"/>
              <a:gd name="connsiteY3" fmla="*/ 6858000 h 6858000"/>
              <a:gd name="connsiteX4" fmla="*/ 1583140 w 8875594"/>
              <a:gd name="connsiteY4" fmla="*/ 5268036 h 6858000"/>
              <a:gd name="connsiteX5" fmla="*/ 0 w 8875594"/>
              <a:gd name="connsiteY5" fmla="*/ 5104263 h 6858000"/>
              <a:gd name="connsiteX6" fmla="*/ 2702257 w 8875594"/>
              <a:gd name="connsiteY6" fmla="*/ 4490113 h 6858000"/>
              <a:gd name="connsiteX7" fmla="*/ 2715904 w 8875594"/>
              <a:gd name="connsiteY7" fmla="*/ 2879678 h 6858000"/>
              <a:gd name="connsiteX8" fmla="*/ 163773 w 8875594"/>
              <a:gd name="connsiteY8" fmla="*/ 2497540 h 6858000"/>
              <a:gd name="connsiteX9" fmla="*/ 2197290 w 8875594"/>
              <a:gd name="connsiteY9" fmla="*/ 1910687 h 6858000"/>
              <a:gd name="connsiteX10" fmla="*/ 2197290 w 8875594"/>
              <a:gd name="connsiteY10" fmla="*/ 313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5594" h="6858000">
                <a:moveTo>
                  <a:pt x="418533" y="0"/>
                </a:moveTo>
                <a:lnTo>
                  <a:pt x="8875594" y="0"/>
                </a:lnTo>
                <a:lnTo>
                  <a:pt x="8875594" y="6858000"/>
                </a:lnTo>
                <a:lnTo>
                  <a:pt x="1583140" y="6858000"/>
                </a:lnTo>
                <a:lnTo>
                  <a:pt x="1583140" y="5268036"/>
                </a:lnTo>
                <a:lnTo>
                  <a:pt x="0" y="5104263"/>
                </a:lnTo>
                <a:lnTo>
                  <a:pt x="2702257" y="4490113"/>
                </a:lnTo>
                <a:lnTo>
                  <a:pt x="2715904" y="2879678"/>
                </a:lnTo>
                <a:lnTo>
                  <a:pt x="163773" y="2497540"/>
                </a:lnTo>
                <a:lnTo>
                  <a:pt x="2197290" y="1910687"/>
                </a:lnTo>
                <a:lnTo>
                  <a:pt x="2197290" y="3138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76288"/>
            <a:ext cx="2859206" cy="5103812"/>
          </a:xfrm>
        </p:spPr>
        <p:txBody>
          <a:bodyPr/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nostotekstiä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269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kulmasak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808161 h 6858000"/>
              <a:gd name="connsiteX3" fmla="*/ 12187451 w 12192000"/>
              <a:gd name="connsiteY3" fmla="*/ 3807725 h 6858000"/>
              <a:gd name="connsiteX4" fmla="*/ 10549719 w 12192000"/>
              <a:gd name="connsiteY4" fmla="*/ 3016155 h 6858000"/>
              <a:gd name="connsiteX5" fmla="*/ 10044752 w 12192000"/>
              <a:gd name="connsiteY5" fmla="*/ 4107976 h 6858000"/>
              <a:gd name="connsiteX6" fmla="*/ 10959152 w 12192000"/>
              <a:gd name="connsiteY6" fmla="*/ 4544704 h 6858000"/>
              <a:gd name="connsiteX7" fmla="*/ 8256896 w 12192000"/>
              <a:gd name="connsiteY7" fmla="*/ 5117910 h 6858000"/>
              <a:gd name="connsiteX8" fmla="*/ 8284191 w 12192000"/>
              <a:gd name="connsiteY8" fmla="*/ 6373504 h 6858000"/>
              <a:gd name="connsiteX9" fmla="*/ 8911988 w 12192000"/>
              <a:gd name="connsiteY9" fmla="*/ 6469039 h 6858000"/>
              <a:gd name="connsiteX10" fmla="*/ 7983940 w 12192000"/>
              <a:gd name="connsiteY10" fmla="*/ 6728346 h 6858000"/>
              <a:gd name="connsiteX11" fmla="*/ 7983940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808161"/>
                </a:lnTo>
                <a:lnTo>
                  <a:pt x="12187451" y="3807725"/>
                </a:lnTo>
                <a:lnTo>
                  <a:pt x="10549719" y="3016155"/>
                </a:lnTo>
                <a:lnTo>
                  <a:pt x="10044752" y="4107976"/>
                </a:lnTo>
                <a:lnTo>
                  <a:pt x="10959152" y="4544704"/>
                </a:lnTo>
                <a:lnTo>
                  <a:pt x="8256896" y="5117910"/>
                </a:lnTo>
                <a:lnTo>
                  <a:pt x="8284191" y="6373504"/>
                </a:lnTo>
                <a:lnTo>
                  <a:pt x="8911988" y="6469039"/>
                </a:lnTo>
                <a:lnTo>
                  <a:pt x="7983940" y="6728346"/>
                </a:lnTo>
                <a:lnTo>
                  <a:pt x="798394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005777" y="5231217"/>
            <a:ext cx="3040912" cy="1361263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nostotekstiä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3047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kulmasaka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244454 w 12192000"/>
              <a:gd name="connsiteY3" fmla="*/ 6858000 h 6858000"/>
              <a:gd name="connsiteX4" fmla="*/ 4244454 w 12192000"/>
              <a:gd name="connsiteY4" fmla="*/ 6741994 h 6858000"/>
              <a:gd name="connsiteX5" fmla="*/ 3261815 w 12192000"/>
              <a:gd name="connsiteY5" fmla="*/ 6441743 h 6858000"/>
              <a:gd name="connsiteX6" fmla="*/ 3903260 w 12192000"/>
              <a:gd name="connsiteY6" fmla="*/ 6359857 h 6858000"/>
              <a:gd name="connsiteX7" fmla="*/ 3903260 w 12192000"/>
              <a:gd name="connsiteY7" fmla="*/ 5158854 h 6858000"/>
              <a:gd name="connsiteX8" fmla="*/ 1173707 w 12192000"/>
              <a:gd name="connsiteY8" fmla="*/ 4558352 h 6858000"/>
              <a:gd name="connsiteX9" fmla="*/ 2129051 w 12192000"/>
              <a:gd name="connsiteY9" fmla="*/ 4094328 h 6858000"/>
              <a:gd name="connsiteX10" fmla="*/ 1624084 w 12192000"/>
              <a:gd name="connsiteY10" fmla="*/ 3016155 h 6858000"/>
              <a:gd name="connsiteX11" fmla="*/ 0 w 12192000"/>
              <a:gd name="connsiteY11" fmla="*/ 37875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244454" y="6858000"/>
                </a:lnTo>
                <a:lnTo>
                  <a:pt x="4244454" y="6741994"/>
                </a:lnTo>
                <a:lnTo>
                  <a:pt x="3261815" y="6441743"/>
                </a:lnTo>
                <a:lnTo>
                  <a:pt x="3903260" y="6359857"/>
                </a:lnTo>
                <a:lnTo>
                  <a:pt x="3903260" y="5158854"/>
                </a:lnTo>
                <a:lnTo>
                  <a:pt x="1173707" y="4558352"/>
                </a:lnTo>
                <a:lnTo>
                  <a:pt x="2129051" y="4094328"/>
                </a:lnTo>
                <a:lnTo>
                  <a:pt x="1624084" y="3016155"/>
                </a:lnTo>
                <a:lnTo>
                  <a:pt x="0" y="37875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609" y="5220584"/>
            <a:ext cx="3040912" cy="1361263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nostotekstiä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4215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620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harmaa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213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340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3239" y="137194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24" name="Oval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17674" y="138962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9" name="Ova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10499" y="137194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14338"/>
            <a:ext cx="9288919" cy="625260"/>
          </a:xfrm>
        </p:spPr>
        <p:txBody>
          <a:bodyPr/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fi-FI" dirty="0"/>
              <a:t>Lisää otsikko </a:t>
            </a: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91223" y="1707075"/>
            <a:ext cx="11210240" cy="25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017343" y="1441169"/>
            <a:ext cx="620712" cy="531812"/>
          </a:xfr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85813" y="2559434"/>
            <a:ext cx="2917825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5813" y="3120870"/>
            <a:ext cx="2917825" cy="33119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826931" y="1466569"/>
            <a:ext cx="620712" cy="531812"/>
          </a:xfr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601378" y="2559434"/>
            <a:ext cx="2917825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4601378" y="3120870"/>
            <a:ext cx="2917825" cy="33119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737161" y="1466569"/>
            <a:ext cx="620712" cy="531812"/>
          </a:xfr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3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8484856" y="2559434"/>
            <a:ext cx="2917825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8484856" y="3120870"/>
            <a:ext cx="2917825" cy="33119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9835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47773" y="1380656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41" name="Oval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20962" y="1399975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53" name="Oval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68032" y="1418214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pic>
        <p:nvPicPr>
          <p:cNvPr id="21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10179" y="1392140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14338"/>
            <a:ext cx="8737941" cy="728662"/>
          </a:xfrm>
        </p:spPr>
        <p:txBody>
          <a:bodyPr/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fi-FI" dirty="0"/>
              <a:t>Lisää otsikko  </a:t>
            </a: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6334" y="1760857"/>
            <a:ext cx="11210240" cy="25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700282" y="1413790"/>
            <a:ext cx="620712" cy="53181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2680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626802" y="2591562"/>
            <a:ext cx="2349089" cy="291276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4437876" y="1402306"/>
            <a:ext cx="620712" cy="53181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347387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73872" y="2591562"/>
            <a:ext cx="2349089" cy="291276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411065" y="1421625"/>
            <a:ext cx="620712" cy="53181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3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632094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320942" y="2591562"/>
            <a:ext cx="2349089" cy="291276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258135" y="1439864"/>
            <a:ext cx="620712" cy="53181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4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916801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2" hasCustomPrompt="1"/>
          </p:nvPr>
        </p:nvSpPr>
        <p:spPr>
          <a:xfrm>
            <a:off x="9168012" y="2591562"/>
            <a:ext cx="2349089" cy="291276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158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8901" y="4034296"/>
            <a:ext cx="5468874" cy="778335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 tähän esimerkiksi kolmelle riville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08901" y="6182272"/>
            <a:ext cx="6452195" cy="435096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096" y="276562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38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14338"/>
            <a:ext cx="9288919" cy="1109662"/>
          </a:xfrm>
        </p:spPr>
        <p:txBody>
          <a:bodyPr/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fi-FI" dirty="0"/>
              <a:t>Lisää otsikko  </a:t>
            </a: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91223" y="2146349"/>
            <a:ext cx="11210240" cy="254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5293" y="1879710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55" name="Oval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05795" y="1914002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60" name="Oval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13995" y="1909325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65" name="Oval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13792" y="1909657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70" name="Oval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61033" y="1915186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pic>
        <p:nvPicPr>
          <p:cNvPr id="25" name="Pictur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77797" y="2004402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A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40081" y="3273040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640080" y="4148899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618299" y="2038694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B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2957981" y="3255633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2957980" y="4131492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61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5926499" y="2034017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C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5301270" y="3273040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5301269" y="4148899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8326296" y="2034349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D</a:t>
            </a:r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7674967" y="3273040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33" hasCustomPrompt="1"/>
          </p:nvPr>
        </p:nvSpPr>
        <p:spPr>
          <a:xfrm>
            <a:off x="7674966" y="4148899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71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10673537" y="2039878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10015370" y="3255633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35" hasCustomPrompt="1"/>
          </p:nvPr>
        </p:nvSpPr>
        <p:spPr>
          <a:xfrm>
            <a:off x="10015369" y="4131492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6486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1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05235-2FB9-4253-9FF2-54768EF1D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701" y="1613675"/>
            <a:ext cx="7089662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67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2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558" y="2139780"/>
            <a:ext cx="7083566" cy="19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90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yntikor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812FC-D748-4018-82CA-0227CEAD3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61279" y="2070890"/>
            <a:ext cx="2120900" cy="271621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Syötä käyntikorttikuva tähän.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B2B8B7-4161-43D8-94FB-F739C4BEF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364" y="2716814"/>
            <a:ext cx="3311525" cy="1712913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Ota </a:t>
            </a:r>
            <a:r>
              <a:rPr lang="en-US" dirty="0" err="1"/>
              <a:t>yhteyttä</a:t>
            </a:r>
            <a:r>
              <a:rPr lang="en-US" dirty="0"/>
              <a:t>!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Nimi</a:t>
            </a:r>
            <a:br>
              <a:rPr lang="en-US" dirty="0"/>
            </a:br>
            <a:r>
              <a:rPr lang="en-US" dirty="0" err="1"/>
              <a:t>Sähköposti</a:t>
            </a:r>
            <a:br>
              <a:rPr lang="en-US" dirty="0"/>
            </a:br>
            <a:r>
              <a:rPr lang="en-US" dirty="0" err="1"/>
              <a:t>Puhelinnumero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33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B2B8B7-4161-43D8-94FB-F739C4BEF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013" y="2193031"/>
            <a:ext cx="5310326" cy="3115815"/>
          </a:xfrm>
        </p:spPr>
        <p:txBody>
          <a:bodyPr/>
          <a:lstStyle>
            <a:lvl1pPr marL="0" indent="0">
              <a:buNone/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Kiitos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17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5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8901" y="4034296"/>
            <a:ext cx="5468874" cy="778335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 tähän esimerkiksi kolmelle riville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08901" y="6182272"/>
            <a:ext cx="6452195" cy="435096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096" y="276562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3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8901" y="4034296"/>
            <a:ext cx="5468874" cy="778335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 tähän esimerkiksi kolmelle riville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08901" y="6182272"/>
            <a:ext cx="6452195" cy="435096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6" y="288984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39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65826" y="2485891"/>
            <a:ext cx="10619795" cy="1021193"/>
          </a:xfrm>
        </p:spPr>
        <p:txBody>
          <a:bodyPr wrap="square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665827" y="3627472"/>
            <a:ext cx="10619794" cy="2533633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tekstiä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6" y="288984"/>
            <a:ext cx="2375109" cy="662251"/>
          </a:xfrm>
          <a:prstGeom prst="rect">
            <a:avLst/>
          </a:prstGeom>
        </p:spPr>
      </p:pic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15886" y="-10886"/>
            <a:ext cx="1959428" cy="2242457"/>
          </a:xfrm>
          <a:custGeom>
            <a:avLst/>
            <a:gdLst>
              <a:gd name="connsiteX0" fmla="*/ 0 w 1959428"/>
              <a:gd name="connsiteY0" fmla="*/ 0 h 2242457"/>
              <a:gd name="connsiteX1" fmla="*/ 947057 w 1959428"/>
              <a:gd name="connsiteY1" fmla="*/ 0 h 2242457"/>
              <a:gd name="connsiteX2" fmla="*/ 1959428 w 1959428"/>
              <a:gd name="connsiteY2" fmla="*/ 1839686 h 2242457"/>
              <a:gd name="connsiteX3" fmla="*/ 1251857 w 1959428"/>
              <a:gd name="connsiteY3" fmla="*/ 2242457 h 2242457"/>
              <a:gd name="connsiteX4" fmla="*/ 0 w 1959428"/>
              <a:gd name="connsiteY4" fmla="*/ 0 h 22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428" h="2242457">
                <a:moveTo>
                  <a:pt x="0" y="0"/>
                </a:moveTo>
                <a:lnTo>
                  <a:pt x="947057" y="0"/>
                </a:lnTo>
                <a:lnTo>
                  <a:pt x="1959428" y="1839686"/>
                </a:lnTo>
                <a:lnTo>
                  <a:pt x="1251857" y="224245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584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917236" y="3779376"/>
            <a:ext cx="7757313" cy="1021193"/>
          </a:xfrm>
        </p:spPr>
        <p:txBody>
          <a:bodyPr wrap="square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917237" y="4881747"/>
            <a:ext cx="7943331" cy="142335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tekstiä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6" y="288984"/>
            <a:ext cx="2375109" cy="662251"/>
          </a:xfrm>
          <a:prstGeom prst="rect">
            <a:avLst/>
          </a:prstGeom>
        </p:spPr>
      </p:pic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6543" y="2590800"/>
            <a:ext cx="2732314" cy="4267200"/>
          </a:xfrm>
          <a:custGeom>
            <a:avLst/>
            <a:gdLst>
              <a:gd name="connsiteX0" fmla="*/ 0 w 2732314"/>
              <a:gd name="connsiteY0" fmla="*/ 4267200 h 4267200"/>
              <a:gd name="connsiteX1" fmla="*/ 936171 w 2732314"/>
              <a:gd name="connsiteY1" fmla="*/ 4267200 h 4267200"/>
              <a:gd name="connsiteX2" fmla="*/ 2732314 w 2732314"/>
              <a:gd name="connsiteY2" fmla="*/ 337457 h 4267200"/>
              <a:gd name="connsiteX3" fmla="*/ 1992086 w 2732314"/>
              <a:gd name="connsiteY3" fmla="*/ 0 h 4267200"/>
              <a:gd name="connsiteX4" fmla="*/ 0 w 2732314"/>
              <a:gd name="connsiteY4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314" h="4267200">
                <a:moveTo>
                  <a:pt x="0" y="4267200"/>
                </a:moveTo>
                <a:lnTo>
                  <a:pt x="936171" y="4267200"/>
                </a:lnTo>
                <a:lnTo>
                  <a:pt x="2732314" y="337457"/>
                </a:lnTo>
                <a:lnTo>
                  <a:pt x="1992086" y="0"/>
                </a:lnTo>
                <a:lnTo>
                  <a:pt x="0" y="42672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80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61" y="3979863"/>
            <a:ext cx="6850340" cy="1714355"/>
          </a:xfrm>
        </p:spPr>
        <p:txBody>
          <a:bodyPr/>
          <a:lstStyle>
            <a:lvl1pPr marL="0" indent="0">
              <a:buNone/>
              <a:defRPr sz="6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1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599" y="706120"/>
            <a:ext cx="10966451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" y="2088066"/>
            <a:ext cx="10966451" cy="4146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sz="1600" dirty="0"/>
              <a:t>kuudes taso</a:t>
            </a:r>
          </a:p>
          <a:p>
            <a:pPr lvl="6"/>
            <a:r>
              <a:rPr lang="fi-FI" sz="1600" dirty="0"/>
              <a:t>seitsemäs taso</a:t>
            </a:r>
          </a:p>
          <a:p>
            <a:pPr lvl="7"/>
            <a:r>
              <a:rPr lang="fi-FI" sz="1600" dirty="0"/>
              <a:t>kahdeksas taso</a:t>
            </a:r>
          </a:p>
          <a:p>
            <a:pPr lvl="8"/>
            <a:r>
              <a:rPr lang="fi-FI" sz="1600" dirty="0"/>
              <a:t>yhdeksäs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959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13" r:id="rId3"/>
    <p:sldLayoutId id="2147483848" r:id="rId4"/>
    <p:sldLayoutId id="2147483849" r:id="rId5"/>
    <p:sldLayoutId id="2147483823" r:id="rId6"/>
    <p:sldLayoutId id="2147483755" r:id="rId7"/>
    <p:sldLayoutId id="2147483822" r:id="rId8"/>
    <p:sldLayoutId id="2147483681" r:id="rId9"/>
    <p:sldLayoutId id="2147483818" r:id="rId10"/>
    <p:sldLayoutId id="2147483796" r:id="rId11"/>
    <p:sldLayoutId id="2147483797" r:id="rId12"/>
    <p:sldLayoutId id="2147483650" r:id="rId13"/>
    <p:sldLayoutId id="2147483845" r:id="rId14"/>
    <p:sldLayoutId id="2147483835" r:id="rId15"/>
    <p:sldLayoutId id="2147483836" r:id="rId16"/>
    <p:sldLayoutId id="2147483838" r:id="rId17"/>
    <p:sldLayoutId id="2147483832" r:id="rId18"/>
    <p:sldLayoutId id="2147483772" r:id="rId19"/>
    <p:sldLayoutId id="2147483768" r:id="rId20"/>
    <p:sldLayoutId id="2147483769" r:id="rId21"/>
    <p:sldLayoutId id="2147483770" r:id="rId22"/>
    <p:sldLayoutId id="2147483786" r:id="rId23"/>
    <p:sldLayoutId id="2147483761" r:id="rId24"/>
    <p:sldLayoutId id="2147483762" r:id="rId25"/>
    <p:sldLayoutId id="2147483816" r:id="rId26"/>
    <p:sldLayoutId id="2147483817" r:id="rId27"/>
    <p:sldLayoutId id="2147483831" r:id="rId28"/>
    <p:sldLayoutId id="2147483763" r:id="rId29"/>
    <p:sldLayoutId id="2147483774" r:id="rId30"/>
    <p:sldLayoutId id="2147483663" r:id="rId31"/>
    <p:sldLayoutId id="2147483828" r:id="rId32"/>
    <p:sldLayoutId id="2147483829" r:id="rId33"/>
    <p:sldLayoutId id="2147483830" r:id="rId34"/>
    <p:sldLayoutId id="2147483804" r:id="rId35"/>
    <p:sldLayoutId id="2147483833" r:id="rId36"/>
    <p:sldLayoutId id="2147483805" r:id="rId37"/>
    <p:sldLayoutId id="2147483791" r:id="rId38"/>
    <p:sldLayoutId id="2147483793" r:id="rId39"/>
    <p:sldLayoutId id="2147483792" r:id="rId40"/>
    <p:sldLayoutId id="2147483748" r:id="rId41"/>
    <p:sldLayoutId id="2147483749" r:id="rId42"/>
    <p:sldLayoutId id="2147483746" r:id="rId43"/>
    <p:sldLayoutId id="2147483747" r:id="rId44"/>
  </p:sldLayoutIdLst>
  <p:hf sldNum="0" hdr="0" dt="0"/>
  <p:txStyles>
    <p:titleStyle>
      <a:lvl1pPr algn="l" defTabSz="457200" rtl="0" eaLnBrk="1" latinLnBrk="0" hangingPunct="1">
        <a:lnSpc>
          <a:spcPct val="100000"/>
        </a:lnSpc>
        <a:spcBef>
          <a:spcPts val="0"/>
        </a:spcBef>
        <a:buNone/>
        <a:defRPr sz="6000" b="1" i="0" kern="1200">
          <a:solidFill>
            <a:schemeClr val="tx1"/>
          </a:solidFill>
          <a:latin typeface="PT Sans"/>
          <a:ea typeface="+mj-ea"/>
          <a:cs typeface="PT San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PT San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5pPr>
      <a:lvl6pPr marL="25146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reittiopas.foli.fi/?locale=en" TargetMode="Externa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rolan.fi/service-points/" TargetMode="Externa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DADF4-AC61-4C87-6ACC-43C89F15D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err="1"/>
              <a:t>Sustainable</a:t>
            </a:r>
            <a:r>
              <a:rPr lang="fi-FI" dirty="0"/>
              <a:t> </a:t>
            </a:r>
            <a:r>
              <a:rPr lang="fi-FI" dirty="0" err="1"/>
              <a:t>mobility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B76AB-5147-B8C1-761E-9061F5B310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3651" y="5403936"/>
            <a:ext cx="6452195" cy="1111163"/>
          </a:xfrm>
        </p:spPr>
        <p:txBody>
          <a:bodyPr/>
          <a:lstStyle/>
          <a:p>
            <a:r>
              <a:rPr lang="fi-FI" dirty="0"/>
              <a:t>Noora Salmela</a:t>
            </a:r>
          </a:p>
          <a:p>
            <a:r>
              <a:rPr lang="fi-FI" dirty="0" err="1"/>
              <a:t>Specialist</a:t>
            </a:r>
            <a:endParaRPr lang="fi-FI" dirty="0"/>
          </a:p>
          <a:p>
            <a:r>
              <a:rPr lang="fi-FI" dirty="0" err="1"/>
              <a:t>Circular</a:t>
            </a:r>
            <a:r>
              <a:rPr lang="fi-FI" dirty="0"/>
              <a:t> Business </a:t>
            </a:r>
            <a:r>
              <a:rPr lang="fi-FI" dirty="0" err="1"/>
              <a:t>Models</a:t>
            </a:r>
            <a:endParaRPr lang="fi-FI" dirty="0"/>
          </a:p>
          <a:p>
            <a:r>
              <a:rPr lang="fi-FI" dirty="0"/>
              <a:t>noora.salmela@turkuamk.fi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35635B-CF12-C1C8-641E-B8DE56EE9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12" y="379841"/>
            <a:ext cx="4856087" cy="1423512"/>
          </a:xfrm>
        </p:spPr>
        <p:txBody>
          <a:bodyPr wrap="square" anchor="t">
            <a:normAutofit fontScale="90000"/>
          </a:bodyPr>
          <a:lstStyle/>
          <a:p>
            <a:r>
              <a:rPr lang="fi-FI" dirty="0" err="1"/>
              <a:t>Sustainable</a:t>
            </a:r>
            <a:r>
              <a:rPr lang="fi-FI" dirty="0"/>
              <a:t> </a:t>
            </a:r>
            <a:r>
              <a:rPr lang="fi-FI" dirty="0" err="1"/>
              <a:t>mobility</a:t>
            </a:r>
            <a:r>
              <a:rPr lang="fi-FI" dirty="0"/>
              <a:t>, </a:t>
            </a:r>
            <a:r>
              <a:rPr lang="fi-FI" dirty="0" err="1"/>
              <a:t>examples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Turku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ED40A-4959-FA36-327D-C82861B5EC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537" y="2087416"/>
            <a:ext cx="4856162" cy="37629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000" dirty="0" err="1"/>
              <a:t>Walking</a:t>
            </a:r>
            <a:r>
              <a:rPr lang="fi-FI" sz="2000" dirty="0"/>
              <a:t> </a:t>
            </a:r>
            <a:r>
              <a:rPr lang="fi-FI" sz="2000" dirty="0" err="1"/>
              <a:t>streets</a:t>
            </a:r>
            <a:r>
              <a:rPr lang="fi-FI" sz="2000" dirty="0"/>
              <a:t> (Yliopistonkatu, </a:t>
            </a:r>
            <a:r>
              <a:rPr lang="fi-FI" sz="2000" dirty="0" err="1"/>
              <a:t>riverside</a:t>
            </a:r>
            <a:r>
              <a:rPr lang="fi-FI" sz="2000" dirty="0"/>
              <a:t>, summer </a:t>
            </a:r>
            <a:r>
              <a:rPr lang="fi-FI" sz="2000" dirty="0" err="1"/>
              <a:t>street</a:t>
            </a:r>
            <a:r>
              <a:rPr lang="fi-FI" sz="2000" dirty="0"/>
              <a:t> in Kristiinankatu etc.)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000" dirty="0" err="1"/>
              <a:t>Bike</a:t>
            </a:r>
            <a:r>
              <a:rPr lang="fi-FI" sz="2000" dirty="0"/>
              <a:t> </a:t>
            </a:r>
            <a:r>
              <a:rPr lang="fi-FI" sz="2000" dirty="0" err="1"/>
              <a:t>lanes</a:t>
            </a:r>
            <a:r>
              <a:rPr lang="fi-FI" sz="2000" dirty="0"/>
              <a:t>, </a:t>
            </a:r>
            <a:r>
              <a:rPr lang="fi-FI" sz="2000" dirty="0" err="1"/>
              <a:t>more</a:t>
            </a:r>
            <a:r>
              <a:rPr lang="fi-FI" sz="2000" dirty="0"/>
              <a:t> </a:t>
            </a:r>
            <a:r>
              <a:rPr lang="fi-FI" sz="2000" dirty="0" err="1"/>
              <a:t>routes</a:t>
            </a:r>
            <a:r>
              <a:rPr lang="fi-FI" sz="2000" dirty="0"/>
              <a:t> made </a:t>
            </a:r>
            <a:r>
              <a:rPr lang="fi-FI" sz="2000" dirty="0" err="1"/>
              <a:t>all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time</a:t>
            </a:r>
            <a:endParaRPr lang="fi-FI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000" dirty="0"/>
              <a:t>City </a:t>
            </a:r>
            <a:r>
              <a:rPr lang="fi-FI" sz="2000" dirty="0" err="1"/>
              <a:t>bikes</a:t>
            </a:r>
            <a:endParaRPr lang="fi-FI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000" dirty="0"/>
              <a:t>Public </a:t>
            </a:r>
            <a:r>
              <a:rPr lang="fi-FI" sz="2000" dirty="0" err="1"/>
              <a:t>transportation</a:t>
            </a:r>
            <a:r>
              <a:rPr lang="fi-FI" sz="2000" dirty="0"/>
              <a:t> </a:t>
            </a:r>
            <a:r>
              <a:rPr lang="fi-FI" sz="2000" dirty="0">
                <a:hlinkClick r:id="rId2"/>
              </a:rPr>
              <a:t>Föli</a:t>
            </a:r>
            <a:endParaRPr lang="fi-FI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000" dirty="0" err="1"/>
              <a:t>Water</a:t>
            </a:r>
            <a:r>
              <a:rPr lang="fi-FI" sz="2000" dirty="0"/>
              <a:t> </a:t>
            </a:r>
            <a:r>
              <a:rPr lang="fi-FI" sz="2000" dirty="0" err="1"/>
              <a:t>bus</a:t>
            </a:r>
            <a:endParaRPr lang="fi-FI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000" dirty="0" err="1"/>
              <a:t>Föri</a:t>
            </a:r>
            <a:r>
              <a:rPr lang="fi-FI" sz="2000" dirty="0"/>
              <a:t>, </a:t>
            </a:r>
            <a:r>
              <a:rPr lang="fi-FI" sz="2000" dirty="0" err="1"/>
              <a:t>Funicular</a:t>
            </a:r>
            <a:endParaRPr lang="fi-FI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000" i="1" dirty="0" err="1"/>
              <a:t>Local</a:t>
            </a:r>
            <a:r>
              <a:rPr lang="fi-FI" sz="2000" i="1" dirty="0"/>
              <a:t> </a:t>
            </a:r>
            <a:r>
              <a:rPr lang="fi-FI" sz="2000" i="1" dirty="0" err="1"/>
              <a:t>trains</a:t>
            </a:r>
            <a:r>
              <a:rPr lang="fi-FI" sz="2000" i="1" dirty="0"/>
              <a:t> and </a:t>
            </a:r>
            <a:r>
              <a:rPr lang="fi-FI" sz="2000" i="1" dirty="0" err="1"/>
              <a:t>tram</a:t>
            </a:r>
            <a:r>
              <a:rPr lang="fi-FI" sz="2000" i="1" dirty="0"/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000" i="1" dirty="0"/>
              <a:t>Shared </a:t>
            </a:r>
            <a:r>
              <a:rPr lang="fi-FI" sz="2000" i="1" dirty="0" err="1"/>
              <a:t>cars</a:t>
            </a:r>
            <a:r>
              <a:rPr lang="fi-FI" sz="2000" i="1" dirty="0"/>
              <a:t>/city </a:t>
            </a:r>
            <a:r>
              <a:rPr lang="fi-FI" sz="2000" i="1" dirty="0" err="1"/>
              <a:t>block</a:t>
            </a:r>
            <a:r>
              <a:rPr lang="fi-FI" sz="2000" i="1" dirty="0"/>
              <a:t> </a:t>
            </a:r>
            <a:r>
              <a:rPr lang="fi-FI" sz="2000" i="1" dirty="0" err="1"/>
              <a:t>cars</a:t>
            </a:r>
            <a:r>
              <a:rPr lang="fi-FI" sz="2000" i="1" dirty="0"/>
              <a:t>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2000" dirty="0"/>
          </a:p>
        </p:txBody>
      </p:sp>
      <p:pic>
        <p:nvPicPr>
          <p:cNvPr id="8" name="Picture 7" descr="A boat on the water&#10;&#10;Description automatically generated with medium confidence">
            <a:extLst>
              <a:ext uri="{FF2B5EF4-FFF2-40B4-BE49-F238E27FC236}">
                <a16:creationId xmlns:a16="http://schemas.microsoft.com/office/drawing/2014/main" id="{4011F4FC-DA11-C549-B086-94C6AB1DA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4460"/>
            <a:ext cx="6096000" cy="406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169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CE04-DE96-AEC9-ACEC-47410D7698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9457" y="958600"/>
            <a:ext cx="3461657" cy="163435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 err="1"/>
              <a:t>Examples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country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F4248-2A61-D360-20FE-62B0F670350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27821" y="1104901"/>
            <a:ext cx="5418137" cy="477202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i-FI" sz="3200" b="1" u="sng" dirty="0"/>
              <a:t>IN YOUR CITY, </a:t>
            </a:r>
          </a:p>
          <a:p>
            <a:pPr>
              <a:spcAft>
                <a:spcPts val="600"/>
              </a:spcAft>
            </a:pPr>
            <a:r>
              <a:rPr lang="fi-FI" sz="2800" dirty="0" err="1"/>
              <a:t>Which</a:t>
            </a:r>
            <a:r>
              <a:rPr lang="fi-FI" sz="2800" dirty="0"/>
              <a:t> </a:t>
            </a:r>
            <a:r>
              <a:rPr lang="fi-FI" sz="2800" dirty="0" err="1"/>
              <a:t>sustainable</a:t>
            </a:r>
            <a:r>
              <a:rPr lang="fi-FI" sz="2800" dirty="0"/>
              <a:t> </a:t>
            </a:r>
            <a:r>
              <a:rPr lang="fi-FI" sz="2800" dirty="0" err="1"/>
              <a:t>mobility</a:t>
            </a:r>
            <a:r>
              <a:rPr lang="fi-FI" sz="2800" dirty="0"/>
              <a:t> </a:t>
            </a:r>
            <a:r>
              <a:rPr lang="fi-FI" sz="2800" dirty="0" err="1"/>
              <a:t>modes</a:t>
            </a:r>
            <a:r>
              <a:rPr lang="fi-FI" sz="2800" dirty="0"/>
              <a:t> </a:t>
            </a:r>
            <a:r>
              <a:rPr lang="fi-FI" sz="2800" dirty="0" err="1"/>
              <a:t>do</a:t>
            </a:r>
            <a:r>
              <a:rPr lang="fi-FI" sz="2800" dirty="0"/>
              <a:t> </a:t>
            </a:r>
            <a:r>
              <a:rPr lang="fi-FI" sz="2800" dirty="0" err="1"/>
              <a:t>you</a:t>
            </a:r>
            <a:r>
              <a:rPr lang="fi-FI" sz="2800" dirty="0"/>
              <a:t> </a:t>
            </a:r>
            <a:r>
              <a:rPr lang="fi-FI" sz="2800" dirty="0" err="1"/>
              <a:t>have</a:t>
            </a:r>
            <a:r>
              <a:rPr lang="fi-FI" sz="2800" dirty="0"/>
              <a:t>?</a:t>
            </a:r>
          </a:p>
          <a:p>
            <a:pPr>
              <a:spcAft>
                <a:spcPts val="600"/>
              </a:spcAft>
            </a:pPr>
            <a:r>
              <a:rPr lang="fi-FI" sz="2800" dirty="0" err="1"/>
              <a:t>Do</a:t>
            </a:r>
            <a:r>
              <a:rPr lang="fi-FI" sz="2800" dirty="0"/>
              <a:t> </a:t>
            </a:r>
            <a:r>
              <a:rPr lang="fi-FI" sz="2800" dirty="0" err="1"/>
              <a:t>you</a:t>
            </a:r>
            <a:r>
              <a:rPr lang="fi-FI" sz="2800" dirty="0"/>
              <a:t> </a:t>
            </a:r>
            <a:r>
              <a:rPr lang="fi-FI" sz="2800" dirty="0" err="1"/>
              <a:t>have</a:t>
            </a:r>
            <a:r>
              <a:rPr lang="fi-FI" sz="2800" dirty="0"/>
              <a:t> </a:t>
            </a:r>
            <a:r>
              <a:rPr lang="fi-FI" sz="2800" dirty="0" err="1"/>
              <a:t>any</a:t>
            </a:r>
            <a:r>
              <a:rPr lang="fi-FI" sz="2800" dirty="0"/>
              <a:t> </a:t>
            </a:r>
            <a:r>
              <a:rPr lang="fi-FI" sz="2800" dirty="0" err="1"/>
              <a:t>mobility</a:t>
            </a:r>
            <a:r>
              <a:rPr lang="fi-FI" sz="2800" dirty="0"/>
              <a:t> </a:t>
            </a:r>
            <a:r>
              <a:rPr lang="fi-FI" sz="2800" dirty="0" err="1"/>
              <a:t>hubs</a:t>
            </a:r>
            <a:r>
              <a:rPr lang="fi-FI" sz="2800" dirty="0"/>
              <a:t> in </a:t>
            </a:r>
            <a:r>
              <a:rPr lang="fi-FI" sz="2800" dirty="0" err="1"/>
              <a:t>your</a:t>
            </a:r>
            <a:r>
              <a:rPr lang="fi-FI" sz="2800" dirty="0"/>
              <a:t> city/country?</a:t>
            </a:r>
          </a:p>
          <a:p>
            <a:pPr>
              <a:spcAft>
                <a:spcPts val="600"/>
              </a:spcAft>
            </a:pPr>
            <a:r>
              <a:rPr lang="fi-FI" sz="2800" dirty="0" err="1"/>
              <a:t>Are</a:t>
            </a:r>
            <a:r>
              <a:rPr lang="fi-FI" sz="2800" dirty="0"/>
              <a:t> </a:t>
            </a:r>
            <a:r>
              <a:rPr lang="fi-FI" sz="2800" dirty="0" err="1"/>
              <a:t>there</a:t>
            </a:r>
            <a:r>
              <a:rPr lang="fi-FI" sz="2800" dirty="0"/>
              <a:t> </a:t>
            </a:r>
            <a:r>
              <a:rPr lang="fi-FI" sz="2800" dirty="0" err="1"/>
              <a:t>plans</a:t>
            </a:r>
            <a:r>
              <a:rPr lang="fi-FI" sz="2800" dirty="0"/>
              <a:t> to </a:t>
            </a:r>
            <a:r>
              <a:rPr lang="fi-FI" sz="2800" dirty="0" err="1"/>
              <a:t>enhance</a:t>
            </a:r>
            <a:r>
              <a:rPr lang="fi-FI" sz="2800" dirty="0"/>
              <a:t> </a:t>
            </a:r>
            <a:r>
              <a:rPr lang="fi-FI" sz="2800" dirty="0" err="1"/>
              <a:t>sustainable</a:t>
            </a:r>
            <a:r>
              <a:rPr lang="fi-FI" sz="2800" dirty="0"/>
              <a:t> </a:t>
            </a:r>
            <a:r>
              <a:rPr lang="fi-FI" sz="2800" dirty="0" err="1"/>
              <a:t>mobility</a:t>
            </a:r>
            <a:r>
              <a:rPr lang="fi-FI" sz="2800" dirty="0"/>
              <a:t> in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future</a:t>
            </a:r>
            <a:r>
              <a:rPr lang="fi-FI" sz="2800" dirty="0"/>
              <a:t>, </a:t>
            </a:r>
            <a:r>
              <a:rPr lang="fi-FI" sz="2800" dirty="0" err="1"/>
              <a:t>how</a:t>
            </a:r>
            <a:r>
              <a:rPr lang="fi-FI" sz="2800" dirty="0"/>
              <a:t>?</a:t>
            </a:r>
          </a:p>
          <a:p>
            <a:pPr>
              <a:spcAft>
                <a:spcPts val="600"/>
              </a:spcAft>
            </a:pPr>
            <a:r>
              <a:rPr lang="fi-FI" sz="2800" dirty="0"/>
              <a:t>Look info </a:t>
            </a:r>
            <a:r>
              <a:rPr lang="fi-FI" sz="2800" dirty="0" err="1"/>
              <a:t>from</a:t>
            </a:r>
            <a:r>
              <a:rPr lang="fi-FI" sz="2800" dirty="0"/>
              <a:t> </a:t>
            </a:r>
            <a:r>
              <a:rPr lang="fi-FI" sz="2800" dirty="0" err="1"/>
              <a:t>the</a:t>
            </a:r>
            <a:r>
              <a:rPr lang="fi-FI" sz="2800" dirty="0"/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29DFB-F157-906C-10A3-C64025DD1A6F}"/>
              </a:ext>
            </a:extLst>
          </p:cNvPr>
          <p:cNvSpPr txBox="1"/>
          <p:nvPr/>
        </p:nvSpPr>
        <p:spPr>
          <a:xfrm>
            <a:off x="1099457" y="2947084"/>
            <a:ext cx="3815072" cy="2554545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3200" b="1" dirty="0"/>
              <a:t>EXERCISE</a:t>
            </a:r>
          </a:p>
          <a:p>
            <a:r>
              <a:rPr lang="fi-FI" sz="3200" dirty="0"/>
              <a:t>30min </a:t>
            </a:r>
          </a:p>
          <a:p>
            <a:endParaRPr lang="fi-FI" sz="3200" dirty="0"/>
          </a:p>
          <a:p>
            <a:r>
              <a:rPr lang="fi-FI" sz="3200" b="1" dirty="0"/>
              <a:t>RESULTS</a:t>
            </a:r>
          </a:p>
          <a:p>
            <a:r>
              <a:rPr lang="fi-FI" sz="3200" dirty="0"/>
              <a:t>30min </a:t>
            </a:r>
          </a:p>
        </p:txBody>
      </p:sp>
    </p:spTree>
    <p:extLst>
      <p:ext uri="{BB962C8B-B14F-4D97-AF65-F5344CB8AC3E}">
        <p14:creationId xmlns:p14="http://schemas.microsoft.com/office/powerpoint/2010/main" val="236276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13EAAAF-8D45-7C75-8FF9-87484809617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5154" y="68263"/>
            <a:ext cx="10149658" cy="778986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1893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DD91-6687-83C8-64D3-033EEBB2C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12" y="379841"/>
            <a:ext cx="4856087" cy="1423512"/>
          </a:xfrm>
        </p:spPr>
        <p:txBody>
          <a:bodyPr wrap="square" anchor="t">
            <a:normAutofit/>
          </a:bodyPr>
          <a:lstStyle/>
          <a:p>
            <a:r>
              <a:rPr lang="fi-FI" dirty="0" err="1"/>
              <a:t>Sustainable</a:t>
            </a:r>
            <a:r>
              <a:rPr lang="fi-FI" dirty="0"/>
              <a:t> </a:t>
            </a:r>
            <a:r>
              <a:rPr lang="fi-FI" dirty="0" err="1"/>
              <a:t>mobility</a:t>
            </a:r>
            <a:r>
              <a:rPr lang="fi-FI" dirty="0"/>
              <a:t> </a:t>
            </a:r>
            <a:r>
              <a:rPr lang="fi-FI" dirty="0" err="1"/>
              <a:t>modes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D7867-62BA-BBFC-630D-A9D5A478E5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537" y="2087416"/>
            <a:ext cx="4856162" cy="3762968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 err="1"/>
              <a:t>Modes</a:t>
            </a:r>
            <a:r>
              <a:rPr lang="fi-FI" sz="2800" dirty="0"/>
              <a:t> of </a:t>
            </a:r>
            <a:r>
              <a:rPr lang="fi-FI" sz="2800" dirty="0" err="1"/>
              <a:t>mobility</a:t>
            </a:r>
            <a:r>
              <a:rPr lang="fi-FI" sz="2800" dirty="0"/>
              <a:t> </a:t>
            </a:r>
            <a:r>
              <a:rPr lang="fi-FI" sz="2800" dirty="0" err="1"/>
              <a:t>that</a:t>
            </a:r>
            <a:r>
              <a:rPr lang="fi-FI" sz="2800" dirty="0"/>
              <a:t> </a:t>
            </a:r>
            <a:r>
              <a:rPr lang="fi-FI" sz="2800" dirty="0" err="1"/>
              <a:t>are</a:t>
            </a:r>
            <a:r>
              <a:rPr lang="fi-FI" sz="2800" dirty="0"/>
              <a:t> </a:t>
            </a:r>
            <a:r>
              <a:rPr lang="fi-FI" sz="2800" dirty="0" err="1"/>
              <a:t>environmentally</a:t>
            </a:r>
            <a:r>
              <a:rPr lang="fi-FI" sz="2800" dirty="0"/>
              <a:t> </a:t>
            </a:r>
            <a:r>
              <a:rPr lang="fi-FI" sz="2800" dirty="0" err="1"/>
              <a:t>friendly</a:t>
            </a:r>
            <a:endParaRPr lang="fi-FI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 err="1"/>
              <a:t>Fossil-free</a:t>
            </a:r>
            <a:r>
              <a:rPr lang="fi-FI" sz="2800" dirty="0"/>
              <a:t> </a:t>
            </a:r>
            <a:r>
              <a:rPr lang="fi-FI" sz="2800" dirty="0" err="1"/>
              <a:t>fuels</a:t>
            </a:r>
            <a:endParaRPr lang="fi-FI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 err="1"/>
              <a:t>Less</a:t>
            </a:r>
            <a:r>
              <a:rPr lang="fi-FI" sz="2800" dirty="0"/>
              <a:t> </a:t>
            </a:r>
            <a:r>
              <a:rPr lang="fi-FI" sz="2800" dirty="0" err="1"/>
              <a:t>need</a:t>
            </a:r>
            <a:r>
              <a:rPr lang="fi-FI" sz="2800" dirty="0"/>
              <a:t> for </a:t>
            </a:r>
            <a:r>
              <a:rPr lang="fi-FI" sz="2800" dirty="0" err="1"/>
              <a:t>individual</a:t>
            </a:r>
            <a:r>
              <a:rPr lang="fi-FI" sz="2800" dirty="0"/>
              <a:t> </a:t>
            </a:r>
            <a:r>
              <a:rPr lang="fi-FI" sz="2800" dirty="0" err="1"/>
              <a:t>cars</a:t>
            </a:r>
            <a:endParaRPr lang="fi-FI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 err="1"/>
              <a:t>Walking</a:t>
            </a:r>
            <a:r>
              <a:rPr lang="fi-FI" sz="2800" dirty="0"/>
              <a:t>, </a:t>
            </a:r>
            <a:r>
              <a:rPr lang="fi-FI" sz="2800" dirty="0" err="1"/>
              <a:t>cycling</a:t>
            </a:r>
            <a:r>
              <a:rPr lang="fi-FI" sz="2800" dirty="0"/>
              <a:t>, </a:t>
            </a:r>
            <a:r>
              <a:rPr lang="fi-FI" sz="2800" dirty="0" err="1"/>
              <a:t>public</a:t>
            </a:r>
            <a:r>
              <a:rPr lang="fi-FI" sz="2800" dirty="0"/>
              <a:t> </a:t>
            </a:r>
            <a:r>
              <a:rPr lang="fi-FI" sz="2800" dirty="0" err="1"/>
              <a:t>transportation</a:t>
            </a:r>
            <a:r>
              <a:rPr lang="fi-FI" sz="2800" dirty="0"/>
              <a:t>, shared </a:t>
            </a:r>
            <a:r>
              <a:rPr lang="fi-FI" sz="2800" dirty="0" err="1"/>
              <a:t>vehicles</a:t>
            </a:r>
            <a:r>
              <a:rPr lang="fi-FI" sz="2800" dirty="0"/>
              <a:t> etc.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pic>
        <p:nvPicPr>
          <p:cNvPr id="7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F08C5DC5-4ECD-E276-E985-FDB81E40B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6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1B3361-0E48-597F-6FB3-BF420E648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12" y="379841"/>
            <a:ext cx="4856087" cy="1423512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 err="1"/>
              <a:t>Mobility</a:t>
            </a:r>
            <a:r>
              <a:rPr lang="fi-FI" dirty="0"/>
              <a:t> as a </a:t>
            </a:r>
            <a:r>
              <a:rPr lang="fi-FI" dirty="0" err="1"/>
              <a:t>service</a:t>
            </a:r>
            <a:r>
              <a:rPr lang="fi-FI" dirty="0"/>
              <a:t> (MAAS)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00711C0-7C45-51B8-111C-5A95A802D9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537" y="2087416"/>
            <a:ext cx="4856162" cy="3762968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dirty="0"/>
              <a:t>Planning, </a:t>
            </a:r>
            <a:r>
              <a:rPr lang="fi-FI" sz="2200" dirty="0" err="1"/>
              <a:t>booking</a:t>
            </a:r>
            <a:r>
              <a:rPr lang="fi-FI" sz="2200" dirty="0"/>
              <a:t> and </a:t>
            </a:r>
            <a:r>
              <a:rPr lang="fi-FI" sz="2200" dirty="0" err="1"/>
              <a:t>using</a:t>
            </a:r>
            <a:r>
              <a:rPr lang="fi-FI" sz="2200" dirty="0"/>
              <a:t> </a:t>
            </a:r>
            <a:r>
              <a:rPr lang="fi-FI" sz="2200" dirty="0" err="1"/>
              <a:t>multiple</a:t>
            </a:r>
            <a:r>
              <a:rPr lang="fi-FI" sz="2200" dirty="0"/>
              <a:t> </a:t>
            </a:r>
            <a:r>
              <a:rPr lang="fi-FI" sz="2200" dirty="0" err="1"/>
              <a:t>types</a:t>
            </a:r>
            <a:r>
              <a:rPr lang="fi-FI" sz="2200" dirty="0"/>
              <a:t> of </a:t>
            </a:r>
            <a:r>
              <a:rPr lang="fi-FI" sz="2200" dirty="0" err="1"/>
              <a:t>sustainable</a:t>
            </a:r>
            <a:r>
              <a:rPr lang="fi-FI" sz="2200" dirty="0"/>
              <a:t> </a:t>
            </a:r>
            <a:r>
              <a:rPr lang="fi-FI" sz="2200" dirty="0" err="1"/>
              <a:t>mobility</a:t>
            </a:r>
            <a:r>
              <a:rPr lang="fi-FI" sz="2200" dirty="0"/>
              <a:t> </a:t>
            </a:r>
            <a:r>
              <a:rPr lang="fi-FI" sz="2200" dirty="0" err="1"/>
              <a:t>services</a:t>
            </a:r>
            <a:endParaRPr lang="fi-FI" sz="22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b="1" dirty="0"/>
              <a:t>Shared </a:t>
            </a:r>
            <a:r>
              <a:rPr lang="fi-FI" sz="2200" b="1" dirty="0" err="1"/>
              <a:t>use</a:t>
            </a:r>
            <a:r>
              <a:rPr lang="fi-FI" sz="2200" b="1" dirty="0"/>
              <a:t> of </a:t>
            </a:r>
            <a:r>
              <a:rPr lang="fi-FI" sz="2200" b="1" dirty="0" err="1"/>
              <a:t>mobility</a:t>
            </a:r>
            <a:r>
              <a:rPr lang="fi-FI" sz="2200" dirty="0"/>
              <a:t>/</a:t>
            </a:r>
            <a:r>
              <a:rPr lang="fi-FI" sz="2200" dirty="0" err="1"/>
              <a:t>renting</a:t>
            </a:r>
            <a:r>
              <a:rPr lang="fi-FI" sz="2200" dirty="0"/>
              <a:t> </a:t>
            </a:r>
            <a:r>
              <a:rPr lang="fi-FI" sz="2200" dirty="0" err="1"/>
              <a:t>insted</a:t>
            </a:r>
            <a:r>
              <a:rPr lang="fi-FI" sz="2200" dirty="0"/>
              <a:t> of </a:t>
            </a:r>
            <a:r>
              <a:rPr lang="fi-FI" sz="2200" dirty="0" err="1"/>
              <a:t>personaly</a:t>
            </a:r>
            <a:r>
              <a:rPr lang="fi-FI" sz="2200" dirty="0"/>
              <a:t> </a:t>
            </a:r>
            <a:r>
              <a:rPr lang="fi-FI" sz="2200" dirty="0" err="1"/>
              <a:t>owned</a:t>
            </a:r>
            <a:r>
              <a:rPr lang="fi-FI" sz="2200" dirty="0"/>
              <a:t> </a:t>
            </a:r>
            <a:r>
              <a:rPr lang="fi-FI" sz="2200" dirty="0" err="1"/>
              <a:t>vehicles</a:t>
            </a:r>
            <a:endParaRPr lang="fi-FI" sz="22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dirty="0"/>
              <a:t>Service/</a:t>
            </a:r>
            <a:r>
              <a:rPr lang="fi-FI" sz="2200" dirty="0" err="1"/>
              <a:t>digital</a:t>
            </a:r>
            <a:r>
              <a:rPr lang="fi-FI" sz="2200" dirty="0"/>
              <a:t> </a:t>
            </a:r>
            <a:r>
              <a:rPr lang="fi-FI" sz="2200" dirty="0" err="1"/>
              <a:t>platform</a:t>
            </a:r>
            <a:r>
              <a:rPr lang="fi-FI" sz="2200" dirty="0"/>
              <a:t> </a:t>
            </a:r>
            <a:r>
              <a:rPr lang="fi-FI" sz="2200" dirty="0" err="1"/>
              <a:t>that</a:t>
            </a:r>
            <a:r>
              <a:rPr lang="fi-FI" sz="2200" dirty="0"/>
              <a:t> </a:t>
            </a:r>
            <a:r>
              <a:rPr lang="fi-FI" sz="2200" dirty="0" err="1"/>
              <a:t>includes</a:t>
            </a:r>
            <a:r>
              <a:rPr lang="fi-FI" sz="2200" dirty="0"/>
              <a:t> </a:t>
            </a:r>
            <a:r>
              <a:rPr lang="fi-FI" sz="2200" dirty="0" err="1"/>
              <a:t>all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transport </a:t>
            </a:r>
            <a:r>
              <a:rPr lang="fi-FI" sz="2200" dirty="0" err="1"/>
              <a:t>modes</a:t>
            </a:r>
            <a:endParaRPr lang="fi-FI" sz="22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dirty="0" err="1"/>
              <a:t>Micromobility</a:t>
            </a:r>
            <a:r>
              <a:rPr lang="fi-FI" sz="2200" dirty="0"/>
              <a:t> and </a:t>
            </a:r>
            <a:r>
              <a:rPr lang="fi-FI" sz="2200" dirty="0" err="1"/>
              <a:t>last</a:t>
            </a:r>
            <a:r>
              <a:rPr lang="fi-FI" sz="2200" dirty="0"/>
              <a:t> </a:t>
            </a:r>
            <a:r>
              <a:rPr lang="fi-FI" sz="2200" dirty="0" err="1"/>
              <a:t>mile</a:t>
            </a:r>
            <a:r>
              <a:rPr lang="fi-FI" sz="2200" dirty="0"/>
              <a:t>: </a:t>
            </a:r>
            <a:r>
              <a:rPr lang="fi-FI" sz="2200" dirty="0" err="1"/>
              <a:t>from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train</a:t>
            </a:r>
            <a:r>
              <a:rPr lang="fi-FI" sz="2200" dirty="0"/>
              <a:t> </a:t>
            </a:r>
            <a:r>
              <a:rPr lang="fi-FI" sz="2200" dirty="0" err="1"/>
              <a:t>station</a:t>
            </a:r>
            <a:r>
              <a:rPr lang="fi-FI" sz="2200" dirty="0"/>
              <a:t> to </a:t>
            </a:r>
            <a:r>
              <a:rPr lang="fi-FI" sz="2200" dirty="0" err="1"/>
              <a:t>work</a:t>
            </a:r>
            <a:r>
              <a:rPr lang="fi-FI" sz="2200" dirty="0"/>
              <a:t>, for </a:t>
            </a:r>
            <a:r>
              <a:rPr lang="fi-FI" sz="2200" dirty="0" err="1"/>
              <a:t>instance</a:t>
            </a:r>
            <a:endParaRPr lang="fi-FI" sz="22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dirty="0" err="1"/>
              <a:t>Mobility</a:t>
            </a:r>
            <a:r>
              <a:rPr lang="fi-FI" sz="2200" dirty="0"/>
              <a:t> </a:t>
            </a:r>
            <a:r>
              <a:rPr lang="fi-FI" sz="2200" dirty="0" err="1"/>
              <a:t>hubs</a:t>
            </a:r>
            <a:endParaRPr lang="fi-FI" sz="22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200"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7BC22D-72FC-33CC-D17F-7BA94DD60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42" y="0"/>
            <a:ext cx="457771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407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527B255-06C5-C352-5C2A-BC1830E89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7574" y="331952"/>
            <a:ext cx="4856087" cy="1423512"/>
          </a:xfrm>
        </p:spPr>
        <p:txBody>
          <a:bodyPr/>
          <a:lstStyle/>
          <a:p>
            <a:r>
              <a:rPr lang="en-US" dirty="0"/>
              <a:t>Mobility hubs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C71F557-7CED-2507-6D28-32E6C6A95B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2249" y="1392091"/>
            <a:ext cx="4856162" cy="4580084"/>
          </a:xfrm>
        </p:spPr>
        <p:txBody>
          <a:bodyPr/>
          <a:lstStyle/>
          <a:p>
            <a:r>
              <a:rPr lang="en-US" dirty="0"/>
              <a:t>Public and shared mobility modes</a:t>
            </a:r>
          </a:p>
          <a:p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include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package</a:t>
            </a:r>
            <a:r>
              <a:rPr lang="fi-FI" dirty="0"/>
              <a:t> </a:t>
            </a:r>
            <a:r>
              <a:rPr lang="fi-FI" dirty="0" err="1"/>
              <a:t>delivery</a:t>
            </a:r>
            <a:r>
              <a:rPr lang="fi-FI" dirty="0"/>
              <a:t>, </a:t>
            </a:r>
            <a:r>
              <a:rPr lang="fi-FI" dirty="0" err="1"/>
              <a:t>cafeterias</a:t>
            </a:r>
            <a:r>
              <a:rPr lang="fi-FI" dirty="0"/>
              <a:t>, </a:t>
            </a:r>
            <a:r>
              <a:rPr lang="fi-FI" dirty="0" err="1"/>
              <a:t>repairing</a:t>
            </a:r>
            <a:r>
              <a:rPr lang="fi-FI" dirty="0"/>
              <a:t> </a:t>
            </a:r>
            <a:r>
              <a:rPr lang="fi-FI" dirty="0" err="1"/>
              <a:t>vehicles</a:t>
            </a:r>
            <a:r>
              <a:rPr lang="fi-FI" dirty="0"/>
              <a:t> etc.</a:t>
            </a:r>
            <a:endParaRPr lang="en-US" dirty="0"/>
          </a:p>
          <a:p>
            <a:r>
              <a:rPr lang="en-US" dirty="0"/>
              <a:t>Central location</a:t>
            </a:r>
          </a:p>
          <a:p>
            <a:r>
              <a:rPr lang="en-US" dirty="0"/>
              <a:t>Pleasant space, user-friendly surroundings</a:t>
            </a:r>
          </a:p>
          <a:p>
            <a:r>
              <a:rPr lang="en-US" dirty="0"/>
              <a:t>In Europe: many in the UK, Germany, the Netherlands, Belgium, Norway</a:t>
            </a:r>
          </a:p>
          <a:p>
            <a:r>
              <a:rPr lang="en-US" dirty="0"/>
              <a:t>Smaller scale in </a:t>
            </a:r>
            <a:r>
              <a:rPr lang="en-US" dirty="0">
                <a:hlinkClick r:id="rId2"/>
              </a:rPr>
              <a:t>Finland</a:t>
            </a:r>
            <a:r>
              <a:rPr lang="en-US" dirty="0"/>
              <a:t> e.g. space for repairing bicycles, charging e-bikes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0FFEEB6-0FE1-6005-CC18-ACB6E2B0F2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tretch/>
        </p:blipFill>
        <p:spPr>
          <a:xfrm>
            <a:off x="0" y="1242060"/>
            <a:ext cx="6096000" cy="4373880"/>
          </a:xfrm>
          <a:noFill/>
        </p:spPr>
      </p:pic>
    </p:spTree>
    <p:extLst>
      <p:ext uri="{BB962C8B-B14F-4D97-AF65-F5344CB8AC3E}">
        <p14:creationId xmlns:p14="http://schemas.microsoft.com/office/powerpoint/2010/main" val="427024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bus on the street&#10;&#10;Description automatically generated with low confidence">
            <a:extLst>
              <a:ext uri="{FF2B5EF4-FFF2-40B4-BE49-F238E27FC236}">
                <a16:creationId xmlns:a16="http://schemas.microsoft.com/office/drawing/2014/main" id="{DB82211B-F7BE-FD6E-A093-2EA82AE46B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244454 w 12192000"/>
              <a:gd name="connsiteY3" fmla="*/ 6858000 h 6858000"/>
              <a:gd name="connsiteX4" fmla="*/ 4244454 w 12192000"/>
              <a:gd name="connsiteY4" fmla="*/ 6741994 h 6858000"/>
              <a:gd name="connsiteX5" fmla="*/ 3261815 w 12192000"/>
              <a:gd name="connsiteY5" fmla="*/ 6441743 h 6858000"/>
              <a:gd name="connsiteX6" fmla="*/ 3903260 w 12192000"/>
              <a:gd name="connsiteY6" fmla="*/ 6359857 h 6858000"/>
              <a:gd name="connsiteX7" fmla="*/ 3903260 w 12192000"/>
              <a:gd name="connsiteY7" fmla="*/ 5158854 h 6858000"/>
              <a:gd name="connsiteX8" fmla="*/ 1173707 w 12192000"/>
              <a:gd name="connsiteY8" fmla="*/ 4558352 h 6858000"/>
              <a:gd name="connsiteX9" fmla="*/ 2129051 w 12192000"/>
              <a:gd name="connsiteY9" fmla="*/ 4094328 h 6858000"/>
              <a:gd name="connsiteX10" fmla="*/ 1624084 w 12192000"/>
              <a:gd name="connsiteY10" fmla="*/ 3016155 h 6858000"/>
              <a:gd name="connsiteX11" fmla="*/ 0 w 12192000"/>
              <a:gd name="connsiteY11" fmla="*/ 37875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244454" y="6858000"/>
                </a:lnTo>
                <a:lnTo>
                  <a:pt x="4244454" y="6741994"/>
                </a:lnTo>
                <a:lnTo>
                  <a:pt x="3261815" y="6441743"/>
                </a:lnTo>
                <a:lnTo>
                  <a:pt x="3903260" y="6359857"/>
                </a:lnTo>
                <a:lnTo>
                  <a:pt x="3903260" y="5158854"/>
                </a:lnTo>
                <a:lnTo>
                  <a:pt x="1173707" y="4558352"/>
                </a:lnTo>
                <a:lnTo>
                  <a:pt x="2129051" y="4094328"/>
                </a:lnTo>
                <a:lnTo>
                  <a:pt x="1624084" y="3016155"/>
                </a:lnTo>
                <a:lnTo>
                  <a:pt x="0" y="3787595"/>
                </a:lnTo>
                <a:close/>
              </a:path>
            </a:pathLst>
          </a:custGeo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59F31-9CF2-309E-97B0-3598D1ADA3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9609" y="5220584"/>
            <a:ext cx="3040912" cy="13612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sz="3200" dirty="0"/>
              <a:t>Some </a:t>
            </a:r>
            <a:r>
              <a:rPr lang="fi-FI" sz="3200" dirty="0" err="1"/>
              <a:t>key</a:t>
            </a:r>
            <a:r>
              <a:rPr lang="fi-FI" sz="3200" dirty="0"/>
              <a:t> </a:t>
            </a:r>
            <a:r>
              <a:rPr lang="fi-FI" sz="3200" dirty="0" err="1"/>
              <a:t>points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86358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73B95E6-AB1D-6993-8E78-8D5E05B404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0931" y="163454"/>
            <a:ext cx="1579369" cy="513831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building, outdoor, ground, sidewalk&#10;&#10;Description automatically generated">
            <a:extLst>
              <a:ext uri="{FF2B5EF4-FFF2-40B4-BE49-F238E27FC236}">
                <a16:creationId xmlns:a16="http://schemas.microsoft.com/office/drawing/2014/main" id="{2A376639-A654-6DB1-01AD-95C899FE51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0" y="10"/>
            <a:ext cx="6095980" cy="6857990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6B47FE-BD62-9D91-3604-1160A2CC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25" y="420370"/>
            <a:ext cx="5181600" cy="1143000"/>
          </a:xfrm>
        </p:spPr>
        <p:txBody>
          <a:bodyPr anchor="t">
            <a:normAutofit/>
          </a:bodyPr>
          <a:lstStyle/>
          <a:p>
            <a:r>
              <a:rPr lang="fi-FI"/>
              <a:t>Electrification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18890-EE3A-EC99-7541-2219178A96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4625" y="1247775"/>
            <a:ext cx="5181600" cy="543877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source</a:t>
            </a:r>
            <a:r>
              <a:rPr lang="fi-FI" sz="2400" dirty="0"/>
              <a:t> of </a:t>
            </a:r>
            <a:r>
              <a:rPr lang="fi-FI" sz="2400" dirty="0" err="1"/>
              <a:t>electrity</a:t>
            </a:r>
            <a:r>
              <a:rPr lang="fi-FI" sz="2400" dirty="0"/>
              <a:t> is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key</a:t>
            </a:r>
            <a:endParaRPr lang="fi-FI" sz="2400" dirty="0"/>
          </a:p>
          <a:p>
            <a:pPr>
              <a:spcAft>
                <a:spcPts val="600"/>
              </a:spcAft>
            </a:pPr>
            <a:r>
              <a:rPr lang="fi-FI" sz="2400" dirty="0" err="1"/>
              <a:t>Batteries</a:t>
            </a:r>
            <a:r>
              <a:rPr lang="fi-FI" sz="2400" dirty="0"/>
              <a:t>: </a:t>
            </a:r>
            <a:r>
              <a:rPr lang="fi-FI" sz="2400" dirty="0" err="1"/>
              <a:t>minerals</a:t>
            </a:r>
            <a:r>
              <a:rPr lang="fi-FI" sz="2400" dirty="0"/>
              <a:t> and </a:t>
            </a:r>
            <a:r>
              <a:rPr lang="fi-FI" sz="2400" dirty="0" err="1"/>
              <a:t>mining</a:t>
            </a:r>
            <a:r>
              <a:rPr lang="fi-FI" sz="2400" dirty="0"/>
              <a:t> </a:t>
            </a:r>
          </a:p>
          <a:p>
            <a:pPr>
              <a:spcAft>
                <a:spcPts val="600"/>
              </a:spcAft>
            </a:pPr>
            <a:endParaRPr lang="fi-FI" sz="2400" dirty="0"/>
          </a:p>
          <a:p>
            <a:pPr>
              <a:spcAft>
                <a:spcPts val="600"/>
              </a:spcAft>
            </a:pPr>
            <a:r>
              <a:rPr lang="fi-FI" sz="2400" dirty="0" err="1"/>
              <a:t>Micromobility</a:t>
            </a:r>
            <a:r>
              <a:rPr lang="fi-FI" sz="2400" dirty="0"/>
              <a:t>: e-</a:t>
            </a:r>
            <a:r>
              <a:rPr lang="fi-FI" sz="2400" dirty="0" err="1"/>
              <a:t>scooters</a:t>
            </a:r>
            <a:endParaRPr lang="fi-FI" sz="2400" dirty="0"/>
          </a:p>
          <a:p>
            <a:pPr lvl="1">
              <a:spcAft>
                <a:spcPts val="600"/>
              </a:spcAft>
            </a:pPr>
            <a:r>
              <a:rPr lang="fi-FI" sz="2400" dirty="0" err="1"/>
              <a:t>Potential</a:t>
            </a:r>
            <a:endParaRPr lang="fi-FI" sz="2400" dirty="0"/>
          </a:p>
          <a:p>
            <a:pPr lvl="2">
              <a:spcAft>
                <a:spcPts val="600"/>
              </a:spcAft>
            </a:pPr>
            <a:r>
              <a:rPr lang="fi-FI" sz="2400" dirty="0" err="1"/>
              <a:t>Sharing</a:t>
            </a:r>
            <a:r>
              <a:rPr lang="fi-FI" sz="2400" dirty="0"/>
              <a:t> </a:t>
            </a:r>
            <a:r>
              <a:rPr lang="fi-FI" sz="2400" dirty="0" err="1"/>
              <a:t>over</a:t>
            </a:r>
            <a:r>
              <a:rPr lang="fi-FI" sz="2400" dirty="0"/>
              <a:t> </a:t>
            </a:r>
            <a:r>
              <a:rPr lang="fi-FI" sz="2400" dirty="0" err="1"/>
              <a:t>owning</a:t>
            </a:r>
            <a:endParaRPr lang="fi-FI" sz="2400" dirty="0"/>
          </a:p>
          <a:p>
            <a:pPr lvl="2">
              <a:spcAft>
                <a:spcPts val="600"/>
              </a:spcAft>
            </a:pPr>
            <a:r>
              <a:rPr lang="fi-FI" sz="2400" dirty="0" err="1"/>
              <a:t>Last-mile</a:t>
            </a:r>
            <a:r>
              <a:rPr lang="fi-FI" sz="2400" dirty="0"/>
              <a:t> </a:t>
            </a:r>
            <a:r>
              <a:rPr lang="fi-FI" sz="2400" dirty="0" err="1"/>
              <a:t>solutions</a:t>
            </a:r>
            <a:r>
              <a:rPr lang="fi-FI" sz="2400" dirty="0"/>
              <a:t>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could</a:t>
            </a:r>
            <a:r>
              <a:rPr lang="fi-FI" sz="2400" dirty="0"/>
              <a:t> </a:t>
            </a:r>
            <a:r>
              <a:rPr lang="fi-FI" sz="2400" dirty="0" err="1"/>
              <a:t>supplement</a:t>
            </a:r>
            <a:r>
              <a:rPr lang="fi-FI" sz="2400" dirty="0"/>
              <a:t> </a:t>
            </a:r>
            <a:r>
              <a:rPr lang="fi-FI" sz="2400" dirty="0" err="1"/>
              <a:t>public</a:t>
            </a:r>
            <a:r>
              <a:rPr lang="fi-FI" sz="2400" dirty="0"/>
              <a:t> </a:t>
            </a:r>
            <a:r>
              <a:rPr lang="fi-FI" sz="2400" dirty="0" err="1"/>
              <a:t>transportation</a:t>
            </a:r>
            <a:endParaRPr lang="fi-FI" sz="2400" dirty="0"/>
          </a:p>
          <a:p>
            <a:pPr lvl="1">
              <a:spcAft>
                <a:spcPts val="600"/>
              </a:spcAft>
            </a:pPr>
            <a:r>
              <a:rPr lang="fi-FI" sz="2400" dirty="0" err="1"/>
              <a:t>Reality</a:t>
            </a:r>
            <a:r>
              <a:rPr lang="fi-FI" sz="2400" dirty="0"/>
              <a:t> at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moment</a:t>
            </a:r>
            <a:r>
              <a:rPr lang="fi-FI" sz="2400" dirty="0"/>
              <a:t>: </a:t>
            </a:r>
            <a:r>
              <a:rPr lang="fi-FI" sz="2400" b="1" dirty="0" err="1"/>
              <a:t>often</a:t>
            </a:r>
            <a:r>
              <a:rPr lang="fi-FI" sz="2400" b="1" dirty="0"/>
              <a:t> </a:t>
            </a:r>
            <a:r>
              <a:rPr lang="fi-FI" sz="2400" b="1" dirty="0" err="1"/>
              <a:t>not</a:t>
            </a:r>
            <a:r>
              <a:rPr lang="fi-FI" sz="2400" b="1" dirty="0"/>
              <a:t> </a:t>
            </a:r>
            <a:r>
              <a:rPr lang="fi-FI" sz="2400" b="1" dirty="0" err="1"/>
              <a:t>environmentally-friendly</a:t>
            </a:r>
            <a:endParaRPr lang="fi-FI" sz="2400" b="1" dirty="0"/>
          </a:p>
          <a:p>
            <a:pPr lvl="2">
              <a:spcAft>
                <a:spcPts val="600"/>
              </a:spcAft>
            </a:pPr>
            <a:r>
              <a:rPr lang="fi-FI" sz="2400" dirty="0" err="1"/>
              <a:t>Mainly</a:t>
            </a:r>
            <a:r>
              <a:rPr lang="fi-FI" sz="2400" dirty="0"/>
              <a:t> e-</a:t>
            </a:r>
            <a:r>
              <a:rPr lang="fi-FI" sz="2400" dirty="0" err="1"/>
              <a:t>scooter</a:t>
            </a:r>
            <a:r>
              <a:rPr lang="fi-FI" sz="2400" dirty="0"/>
              <a:t> </a:t>
            </a:r>
            <a:r>
              <a:rPr lang="fi-FI" sz="2400" dirty="0" err="1"/>
              <a:t>trips</a:t>
            </a:r>
            <a:r>
              <a:rPr lang="fi-FI" sz="2400" dirty="0"/>
              <a:t> </a:t>
            </a:r>
            <a:r>
              <a:rPr lang="fi-FI" sz="2400" dirty="0" err="1"/>
              <a:t>replace</a:t>
            </a:r>
            <a:r>
              <a:rPr lang="fi-FI" sz="2400" dirty="0"/>
              <a:t> </a:t>
            </a:r>
            <a:r>
              <a:rPr lang="fi-FI" sz="2400" dirty="0" err="1"/>
              <a:t>sustainable</a:t>
            </a:r>
            <a:r>
              <a:rPr lang="fi-FI" sz="2400" dirty="0"/>
              <a:t> </a:t>
            </a:r>
            <a:r>
              <a:rPr lang="fi-FI" sz="2400" dirty="0" err="1"/>
              <a:t>mobility</a:t>
            </a:r>
            <a:r>
              <a:rPr lang="fi-FI" sz="2400" dirty="0"/>
              <a:t> (</a:t>
            </a:r>
            <a:r>
              <a:rPr lang="fi-FI" sz="2400" dirty="0" err="1"/>
              <a:t>walking</a:t>
            </a:r>
            <a:r>
              <a:rPr lang="fi-FI" sz="2400" dirty="0"/>
              <a:t>, </a:t>
            </a:r>
            <a:r>
              <a:rPr lang="fi-FI" sz="2400" dirty="0" err="1"/>
              <a:t>cycling</a:t>
            </a:r>
            <a:r>
              <a:rPr lang="fi-FI" sz="2400" dirty="0"/>
              <a:t> and </a:t>
            </a:r>
            <a:r>
              <a:rPr lang="fi-FI" sz="2400" dirty="0" err="1"/>
              <a:t>public</a:t>
            </a:r>
            <a:r>
              <a:rPr lang="fi-FI" sz="2400" dirty="0"/>
              <a:t> </a:t>
            </a:r>
            <a:r>
              <a:rPr lang="fi-FI" sz="2400" dirty="0" err="1"/>
              <a:t>transportation</a:t>
            </a:r>
            <a:r>
              <a:rPr lang="fi-FI" sz="2400" dirty="0"/>
              <a:t>)</a:t>
            </a:r>
          </a:p>
          <a:p>
            <a:pPr lvl="2">
              <a:spcAft>
                <a:spcPts val="600"/>
              </a:spcAft>
            </a:pP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source</a:t>
            </a:r>
            <a:r>
              <a:rPr lang="fi-FI" sz="2400" dirty="0"/>
              <a:t> of </a:t>
            </a:r>
            <a:r>
              <a:rPr lang="fi-FI" sz="2400" dirty="0" err="1"/>
              <a:t>minerals</a:t>
            </a:r>
            <a:r>
              <a:rPr lang="fi-FI" sz="2400" dirty="0"/>
              <a:t> for </a:t>
            </a:r>
            <a:r>
              <a:rPr lang="fi-FI" sz="2400" dirty="0" err="1"/>
              <a:t>batteries</a:t>
            </a:r>
            <a:r>
              <a:rPr lang="fi-FI" sz="2400" dirty="0"/>
              <a:t> is </a:t>
            </a:r>
            <a:r>
              <a:rPr lang="fi-FI" sz="2400" dirty="0" err="1"/>
              <a:t>unclear</a:t>
            </a:r>
            <a:r>
              <a:rPr lang="fi-FI" sz="2400" dirty="0"/>
              <a:t> for </a:t>
            </a:r>
            <a:r>
              <a:rPr lang="fi-FI" sz="2400" dirty="0" err="1"/>
              <a:t>companies</a:t>
            </a:r>
            <a:endParaRPr lang="fi-FI" sz="2400" dirty="0"/>
          </a:p>
          <a:p>
            <a:pPr lvl="2">
              <a:spcAft>
                <a:spcPts val="600"/>
              </a:spcAft>
            </a:pPr>
            <a:r>
              <a:rPr lang="fi-FI" sz="2400" dirty="0" err="1"/>
              <a:t>Lack</a:t>
            </a:r>
            <a:r>
              <a:rPr lang="fi-FI" sz="2400" dirty="0"/>
              <a:t> of </a:t>
            </a:r>
            <a:r>
              <a:rPr lang="fi-FI" sz="2400" dirty="0" err="1"/>
              <a:t>regulation</a:t>
            </a:r>
            <a:r>
              <a:rPr lang="fi-FI" sz="2400" dirty="0"/>
              <a:t> in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use</a:t>
            </a:r>
            <a:endParaRPr lang="fi-FI" sz="2400" dirty="0"/>
          </a:p>
          <a:p>
            <a:pPr lvl="1">
              <a:spcAft>
                <a:spcPts val="600"/>
              </a:spcAft>
            </a:pPr>
            <a:endParaRPr lang="fi-FI" sz="1800" dirty="0"/>
          </a:p>
          <a:p>
            <a:pPr>
              <a:spcAft>
                <a:spcPts val="600"/>
              </a:spcAft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86466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7B9C02-FD2E-FA7C-083A-9551EE2DA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12" y="379841"/>
            <a:ext cx="4856087" cy="1423512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Urban/</a:t>
            </a:r>
            <a:r>
              <a:rPr lang="fi-FI" dirty="0" err="1"/>
              <a:t>rural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FEB6-E10E-3E87-E485-38390F69F2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537" y="1323975"/>
            <a:ext cx="4856162" cy="4526409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fi-FI" sz="2800" b="1" dirty="0"/>
              <a:t>Access</a:t>
            </a:r>
            <a:r>
              <a:rPr lang="fi-FI" sz="2800" dirty="0"/>
              <a:t> – MAAS/</a:t>
            </a:r>
            <a:r>
              <a:rPr lang="fi-FI" sz="2800" dirty="0" err="1"/>
              <a:t>mobility</a:t>
            </a:r>
            <a:r>
              <a:rPr lang="fi-FI" sz="2800" dirty="0"/>
              <a:t> </a:t>
            </a:r>
            <a:r>
              <a:rPr lang="fi-FI" sz="2800" dirty="0" err="1"/>
              <a:t>hubs</a:t>
            </a:r>
            <a:r>
              <a:rPr lang="fi-FI" sz="2800" dirty="0"/>
              <a:t> </a:t>
            </a:r>
            <a:r>
              <a:rPr lang="fi-FI" sz="2800" dirty="0" err="1"/>
              <a:t>often</a:t>
            </a:r>
            <a:r>
              <a:rPr lang="fi-FI" sz="2800" dirty="0"/>
              <a:t> </a:t>
            </a:r>
            <a:r>
              <a:rPr lang="fi-FI" sz="2800" dirty="0" err="1"/>
              <a:t>planned</a:t>
            </a:r>
            <a:r>
              <a:rPr lang="fi-FI" sz="2800" dirty="0"/>
              <a:t> to some </a:t>
            </a:r>
            <a:r>
              <a:rPr lang="fi-FI" sz="2800" dirty="0" err="1"/>
              <a:t>parts</a:t>
            </a:r>
            <a:r>
              <a:rPr lang="fi-FI" sz="2800" dirty="0"/>
              <a:t> of </a:t>
            </a:r>
            <a:r>
              <a:rPr lang="fi-FI" sz="2800" dirty="0" err="1"/>
              <a:t>urban</a:t>
            </a:r>
            <a:r>
              <a:rPr lang="fi-FI" sz="2800" dirty="0"/>
              <a:t> </a:t>
            </a:r>
            <a:r>
              <a:rPr lang="fi-FI" sz="2800" dirty="0" err="1"/>
              <a:t>cities</a:t>
            </a:r>
            <a:endParaRPr lang="fi-FI" sz="2800" dirty="0"/>
          </a:p>
          <a:p>
            <a:pPr>
              <a:spcAft>
                <a:spcPts val="600"/>
              </a:spcAft>
            </a:pPr>
            <a:r>
              <a:rPr lang="fi-FI" sz="2800" dirty="0"/>
              <a:t>Urban vs. </a:t>
            </a:r>
            <a:r>
              <a:rPr lang="fi-FI" sz="2800" dirty="0" err="1"/>
              <a:t>rural</a:t>
            </a:r>
            <a:r>
              <a:rPr lang="fi-FI" sz="2800" dirty="0"/>
              <a:t> </a:t>
            </a:r>
            <a:r>
              <a:rPr lang="fi-FI" sz="2800" dirty="0" err="1"/>
              <a:t>areas</a:t>
            </a:r>
            <a:endParaRPr lang="fi-FI" sz="2800" dirty="0"/>
          </a:p>
          <a:p>
            <a:pPr>
              <a:spcAft>
                <a:spcPts val="600"/>
              </a:spcAft>
            </a:pPr>
            <a:endParaRPr lang="fi-FI" sz="2800" dirty="0"/>
          </a:p>
          <a:p>
            <a:pPr>
              <a:spcAft>
                <a:spcPts val="600"/>
              </a:spcAft>
            </a:pPr>
            <a:r>
              <a:rPr lang="fi-FI" sz="2800" dirty="0"/>
              <a:t>Solutions, for </a:t>
            </a:r>
            <a:r>
              <a:rPr lang="fi-FI" sz="2800" dirty="0" err="1"/>
              <a:t>example</a:t>
            </a:r>
            <a:r>
              <a:rPr lang="fi-FI" sz="2800" dirty="0"/>
              <a:t>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i-FI" sz="2800" dirty="0" err="1"/>
              <a:t>Demand-responsive</a:t>
            </a:r>
            <a:r>
              <a:rPr lang="fi-FI" sz="2800" dirty="0"/>
              <a:t> </a:t>
            </a:r>
            <a:r>
              <a:rPr lang="fi-FI" sz="2800" dirty="0" err="1"/>
              <a:t>transit</a:t>
            </a:r>
            <a:endParaRPr lang="fi-FI" sz="2800" dirty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i-FI" sz="2800" dirty="0" err="1"/>
              <a:t>Local</a:t>
            </a:r>
            <a:r>
              <a:rPr lang="fi-FI" sz="2800" dirty="0"/>
              <a:t> </a:t>
            </a:r>
            <a:r>
              <a:rPr lang="fi-FI" sz="2800" dirty="0" err="1"/>
              <a:t>trains</a:t>
            </a:r>
            <a:r>
              <a:rPr lang="fi-FI" sz="2800" dirty="0"/>
              <a:t> </a:t>
            </a:r>
          </a:p>
          <a:p>
            <a:pPr lvl="2">
              <a:spcAft>
                <a:spcPts val="600"/>
              </a:spcAft>
            </a:pPr>
            <a:r>
              <a:rPr lang="fi-FI" sz="2800" dirty="0" err="1"/>
              <a:t>First</a:t>
            </a:r>
            <a:r>
              <a:rPr lang="fi-FI" sz="2800" dirty="0"/>
              <a:t> and </a:t>
            </a:r>
            <a:r>
              <a:rPr lang="fi-FI" sz="2800" dirty="0" err="1"/>
              <a:t>last</a:t>
            </a:r>
            <a:r>
              <a:rPr lang="fi-FI" sz="2800" dirty="0"/>
              <a:t> </a:t>
            </a:r>
            <a:r>
              <a:rPr lang="fi-FI" sz="2800" dirty="0" err="1"/>
              <a:t>mile</a:t>
            </a:r>
            <a:r>
              <a:rPr lang="fi-FI" sz="2800" dirty="0"/>
              <a:t> (</a:t>
            </a:r>
            <a:r>
              <a:rPr lang="fi-FI" sz="2800" dirty="0" err="1"/>
              <a:t>micromobility</a:t>
            </a:r>
            <a:r>
              <a:rPr lang="fi-FI" sz="2800" dirty="0"/>
              <a:t>)</a:t>
            </a:r>
          </a:p>
          <a:p>
            <a:pPr>
              <a:spcAft>
                <a:spcPts val="600"/>
              </a:spcAft>
            </a:pPr>
            <a:endParaRPr lang="fi-FI" sz="2200" dirty="0"/>
          </a:p>
          <a:p>
            <a:pPr>
              <a:spcAft>
                <a:spcPts val="600"/>
              </a:spcAft>
            </a:pPr>
            <a:endParaRPr lang="fi-FI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3D0EF-D404-5E9F-23F9-DE4ED4A1B2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5648960" y="579130"/>
            <a:ext cx="6096000" cy="5850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71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5371C4-8465-BF95-495E-D63E7BFDD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0" y="541502"/>
            <a:ext cx="7150261" cy="1423512"/>
          </a:xfrm>
        </p:spPr>
        <p:txBody>
          <a:bodyPr wrap="square" anchor="t">
            <a:normAutofit/>
          </a:bodyPr>
          <a:lstStyle/>
          <a:p>
            <a:r>
              <a:rPr lang="fi-FI" dirty="0" err="1"/>
              <a:t>Vibrant</a:t>
            </a:r>
            <a:r>
              <a:rPr lang="fi-FI" dirty="0"/>
              <a:t> and </a:t>
            </a:r>
            <a:r>
              <a:rPr lang="fi-FI" dirty="0" err="1"/>
              <a:t>comfortable</a:t>
            </a:r>
            <a:r>
              <a:rPr lang="fi-FI" dirty="0"/>
              <a:t>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2783F-0A7F-47C0-76F7-29477A264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37499" y="1755464"/>
            <a:ext cx="4856162" cy="47705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800" dirty="0" err="1"/>
              <a:t>Sustainable</a:t>
            </a:r>
            <a:r>
              <a:rPr lang="fi-FI" sz="2800" dirty="0"/>
              <a:t> </a:t>
            </a:r>
            <a:r>
              <a:rPr lang="fi-FI" sz="2800" dirty="0" err="1"/>
              <a:t>mobility</a:t>
            </a:r>
            <a:r>
              <a:rPr lang="fi-FI" sz="2800" dirty="0"/>
              <a:t> </a:t>
            </a:r>
            <a:r>
              <a:rPr lang="fi-FI" sz="2800" dirty="0" err="1"/>
              <a:t>creates</a:t>
            </a:r>
            <a:r>
              <a:rPr lang="fi-FI" sz="2800" dirty="0"/>
              <a:t> </a:t>
            </a:r>
            <a:r>
              <a:rPr lang="fi-FI" sz="2800" dirty="0" err="1"/>
              <a:t>more</a:t>
            </a:r>
            <a:r>
              <a:rPr lang="fi-FI" sz="2800" dirty="0"/>
              <a:t> </a:t>
            </a:r>
            <a:r>
              <a:rPr lang="fi-FI" sz="2800" dirty="0" err="1"/>
              <a:t>space</a:t>
            </a:r>
            <a:r>
              <a:rPr lang="fi-FI" sz="2800" dirty="0"/>
              <a:t> for </a:t>
            </a:r>
            <a:r>
              <a:rPr lang="fi-FI" sz="2800" dirty="0" err="1"/>
              <a:t>people</a:t>
            </a:r>
            <a:endParaRPr lang="fi-FI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800" dirty="0" err="1"/>
              <a:t>Vibrant</a:t>
            </a:r>
            <a:r>
              <a:rPr lang="fi-FI" sz="2800" dirty="0"/>
              <a:t> city is a </a:t>
            </a:r>
            <a:r>
              <a:rPr lang="fi-FI" sz="2800" dirty="0" err="1"/>
              <a:t>place</a:t>
            </a:r>
            <a:r>
              <a:rPr lang="fi-FI" sz="2800" dirty="0"/>
              <a:t> </a:t>
            </a:r>
            <a:r>
              <a:rPr lang="fi-FI" sz="2800" dirty="0" err="1"/>
              <a:t>where</a:t>
            </a:r>
            <a:r>
              <a:rPr lang="fi-FI" sz="2800" dirty="0"/>
              <a:t> </a:t>
            </a:r>
            <a:r>
              <a:rPr lang="fi-FI" sz="2800" dirty="0" err="1"/>
              <a:t>people</a:t>
            </a:r>
            <a:r>
              <a:rPr lang="fi-FI" sz="2800" dirty="0"/>
              <a:t> </a:t>
            </a:r>
            <a:r>
              <a:rPr lang="fi-FI" sz="2800" dirty="0" err="1"/>
              <a:t>enjoy</a:t>
            </a:r>
            <a:r>
              <a:rPr lang="fi-FI" sz="2800" dirty="0"/>
              <a:t> and </a:t>
            </a:r>
            <a:r>
              <a:rPr lang="fi-FI" sz="2800" dirty="0" err="1"/>
              <a:t>like</a:t>
            </a:r>
            <a:r>
              <a:rPr lang="fi-FI" sz="2800" dirty="0"/>
              <a:t> to </a:t>
            </a:r>
            <a:r>
              <a:rPr lang="fi-FI" sz="2800" dirty="0" err="1"/>
              <a:t>spend</a:t>
            </a:r>
            <a:r>
              <a:rPr lang="fi-FI" sz="2800" dirty="0"/>
              <a:t> </a:t>
            </a:r>
            <a:r>
              <a:rPr lang="fi-FI" sz="2800" dirty="0" err="1"/>
              <a:t>time</a:t>
            </a:r>
            <a:endParaRPr lang="fi-FI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800" dirty="0"/>
              <a:t>Green </a:t>
            </a:r>
            <a:r>
              <a:rPr lang="fi-FI" sz="2800" dirty="0" err="1"/>
              <a:t>spaces</a:t>
            </a:r>
            <a:r>
              <a:rPr lang="fi-FI" sz="2800" dirty="0"/>
              <a:t> </a:t>
            </a:r>
            <a:r>
              <a:rPr lang="fi-FI" sz="2800" dirty="0" err="1"/>
              <a:t>are</a:t>
            </a:r>
            <a:r>
              <a:rPr lang="fi-FI" sz="2800" dirty="0"/>
              <a:t> </a:t>
            </a:r>
            <a:r>
              <a:rPr lang="fi-FI" sz="2800" dirty="0" err="1"/>
              <a:t>important</a:t>
            </a:r>
            <a:endParaRPr lang="fi-FI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800" dirty="0"/>
              <a:t>Security: </a:t>
            </a:r>
            <a:r>
              <a:rPr lang="fi-FI" sz="2800" dirty="0" err="1"/>
              <a:t>bike</a:t>
            </a:r>
            <a:r>
              <a:rPr lang="fi-FI" sz="2800" dirty="0"/>
              <a:t> </a:t>
            </a:r>
            <a:r>
              <a:rPr lang="fi-FI" sz="2800" dirty="0" err="1"/>
              <a:t>lanes</a:t>
            </a:r>
            <a:r>
              <a:rPr lang="fi-FI" sz="2800" dirty="0"/>
              <a:t>, </a:t>
            </a:r>
            <a:r>
              <a:rPr lang="fi-FI" sz="2800" dirty="0" err="1"/>
              <a:t>bike</a:t>
            </a:r>
            <a:r>
              <a:rPr lang="fi-FI" sz="2800" dirty="0"/>
              <a:t> </a:t>
            </a:r>
            <a:r>
              <a:rPr lang="fi-FI" sz="2800" dirty="0" err="1"/>
              <a:t>parks</a:t>
            </a:r>
            <a:r>
              <a:rPr lang="fi-FI" sz="2800" dirty="0"/>
              <a:t>, </a:t>
            </a:r>
            <a:r>
              <a:rPr lang="fi-FI" sz="2800" dirty="0" err="1"/>
              <a:t>walking</a:t>
            </a:r>
            <a:r>
              <a:rPr lang="fi-FI" sz="2800" dirty="0"/>
              <a:t> </a:t>
            </a:r>
            <a:r>
              <a:rPr lang="fi-FI" sz="2800" dirty="0" err="1"/>
              <a:t>paths</a:t>
            </a:r>
            <a:r>
              <a:rPr lang="fi-FI" sz="2800" dirty="0"/>
              <a:t>, </a:t>
            </a:r>
            <a:r>
              <a:rPr lang="fi-FI" sz="2800" dirty="0" err="1"/>
              <a:t>public</a:t>
            </a:r>
            <a:r>
              <a:rPr lang="fi-FI" sz="2800" dirty="0"/>
              <a:t> </a:t>
            </a:r>
            <a:r>
              <a:rPr lang="fi-FI" sz="2800" dirty="0" err="1"/>
              <a:t>transportation</a:t>
            </a:r>
            <a:r>
              <a:rPr lang="fi-FI" sz="2800" dirty="0"/>
              <a:t>, </a:t>
            </a:r>
            <a:r>
              <a:rPr lang="fi-FI" sz="2800" dirty="0" err="1"/>
              <a:t>stops</a:t>
            </a:r>
            <a:r>
              <a:rPr lang="fi-FI" sz="2800" dirty="0"/>
              <a:t> etc.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fi-FI" sz="2800" dirty="0"/>
              <a:t>  	-&gt; An </a:t>
            </a:r>
            <a:r>
              <a:rPr lang="fi-FI" sz="2800" dirty="0" err="1"/>
              <a:t>assett</a:t>
            </a:r>
            <a:r>
              <a:rPr lang="fi-FI" sz="2800" dirty="0"/>
              <a:t> </a:t>
            </a:r>
            <a:r>
              <a:rPr lang="fi-FI" sz="2800" dirty="0" err="1"/>
              <a:t>also</a:t>
            </a:r>
            <a:r>
              <a:rPr lang="fi-FI" sz="2800" dirty="0"/>
              <a:t> for 	business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28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dirty="0"/>
          </a:p>
        </p:txBody>
      </p:sp>
      <p:pic>
        <p:nvPicPr>
          <p:cNvPr id="7" name="Picture 6" descr="A group of people sitting at tables outside&#10;&#10;Description automatically generated with low confidence">
            <a:extLst>
              <a:ext uri="{FF2B5EF4-FFF2-40B4-BE49-F238E27FC236}">
                <a16:creationId xmlns:a16="http://schemas.microsoft.com/office/drawing/2014/main" id="{E81266D2-AC42-E483-191A-0D2F3A1E5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7" y="2141578"/>
            <a:ext cx="5998073" cy="399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88254"/>
      </p:ext>
    </p:extLst>
  </p:cSld>
  <p:clrMapOvr>
    <a:masterClrMapping/>
  </p:clrMapOvr>
</p:sld>
</file>

<file path=ppt/theme/theme1.xml><?xml version="1.0" encoding="utf-8"?>
<a:theme xmlns:a="http://schemas.openxmlformats.org/drawingml/2006/main" name="Turun AMK 2020">
  <a:themeElements>
    <a:clrScheme name="Turun AMK väripaletti 2020">
      <a:dk1>
        <a:srgbClr val="000000"/>
      </a:dk1>
      <a:lt1>
        <a:sysClr val="window" lastClr="FFFFFF"/>
      </a:lt1>
      <a:dk2>
        <a:srgbClr val="044664"/>
      </a:dk2>
      <a:lt2>
        <a:srgbClr val="FFD200"/>
      </a:lt2>
      <a:accent1>
        <a:srgbClr val="00615A"/>
      </a:accent1>
      <a:accent2>
        <a:srgbClr val="930E5E"/>
      </a:accent2>
      <a:accent3>
        <a:srgbClr val="D74319"/>
      </a:accent3>
      <a:accent4>
        <a:srgbClr val="363534"/>
      </a:accent4>
      <a:accent5>
        <a:srgbClr val="FEBB9E"/>
      </a:accent5>
      <a:accent6>
        <a:srgbClr val="ABE4D4"/>
      </a:accent6>
      <a:hlink>
        <a:srgbClr val="00615A"/>
      </a:hlink>
      <a:folHlink>
        <a:srgbClr val="ABE4D4"/>
      </a:folHlink>
    </a:clrScheme>
    <a:fontScheme name="Custom 1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un AMK_tyhjä diapohja_suomi_pieni tiedostokoko.pptx" id="{FB348F58-5035-4E48-A256-B9533A1837EF}" vid="{DDC92030-A681-4BDF-87CF-EA81C5529A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d38182-2ba3-434b-9466-3aece3d3aa2e">
      <Value>9</Value>
      <Value>42</Value>
      <Value>41</Value>
      <Value>5</Value>
      <Value>4</Value>
      <Value>3</Value>
      <Value>2</Value>
      <Value>1</Value>
    </TaxCatchAll>
    <lcf76f155ced4ddcb4097134ff3c332f xmlns="a6f8ddfa-5e51-41de-9207-55450001c56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744D8D181B7094DB90426A086FD2A99" ma:contentTypeVersion="16" ma:contentTypeDescription="Luo uusi asiakirja." ma:contentTypeScope="" ma:versionID="da32684b1ef3ed1649617b91f50a32cf">
  <xsd:schema xmlns:xsd="http://www.w3.org/2001/XMLSchema" xmlns:xs="http://www.w3.org/2001/XMLSchema" xmlns:p="http://schemas.microsoft.com/office/2006/metadata/properties" xmlns:ns2="a6f8ddfa-5e51-41de-9207-55450001c567" xmlns:ns3="b5044a8e-73cd-435e-a8f7-ed33ef947f7f" xmlns:ns4="29d38182-2ba3-434b-9466-3aece3d3aa2e" targetNamespace="http://schemas.microsoft.com/office/2006/metadata/properties" ma:root="true" ma:fieldsID="5af25bac593b5dd4cf9b940476a26bd6" ns2:_="" ns3:_="" ns4:_="">
    <xsd:import namespace="a6f8ddfa-5e51-41de-9207-55450001c567"/>
    <xsd:import namespace="b5044a8e-73cd-435e-a8f7-ed33ef947f7f"/>
    <xsd:import namespace="29d38182-2ba3-434b-9466-3aece3d3aa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8ddfa-5e51-41de-9207-55450001c5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b22d91eb-fd3c-4dd4-8d0c-bb647468a1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44a8e-73cd-435e-a8f7-ed33ef947f7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38182-2ba3-434b-9466-3aece3d3aa2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a61d0a-3096-4a81-bea9-1378f0806b65}" ma:internalName="TaxCatchAll" ma:showField="CatchAllData" ma:web="b5044a8e-73cd-435e-a8f7-ed33ef947f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649DA0-B5F2-4E06-ADA1-403EF722A1B1}">
  <ds:schemaRefs>
    <ds:schemaRef ds:uri="http://schemas.microsoft.com/office/infopath/2007/PartnerControls"/>
    <ds:schemaRef ds:uri="http://purl.org/dc/dcmitype/"/>
    <ds:schemaRef ds:uri="29d38182-2ba3-434b-9466-3aece3d3aa2e"/>
    <ds:schemaRef ds:uri="http://schemas.microsoft.com/office/2006/documentManagement/types"/>
    <ds:schemaRef ds:uri="b5044a8e-73cd-435e-a8f7-ed33ef947f7f"/>
    <ds:schemaRef ds:uri="a6f8ddfa-5e51-41de-9207-55450001c567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0A0E328-B681-4CC7-968B-BF891F772C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f8ddfa-5e51-41de-9207-55450001c567"/>
    <ds:schemaRef ds:uri="b5044a8e-73cd-435e-a8f7-ed33ef947f7f"/>
    <ds:schemaRef ds:uri="29d38182-2ba3-434b-9466-3aece3d3aa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23F937-FA97-4C07-A197-5D899E12D3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Turun AMK_tyhjä diapohja_suomi_pieni tiedostokoko (1)</Template>
  <TotalTime>270</TotalTime>
  <Words>421</Words>
  <Application>Microsoft Office PowerPoint</Application>
  <PresentationFormat>Laajakuva</PresentationFormat>
  <Paragraphs>75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PT Sans</vt:lpstr>
      <vt:lpstr>Wingdings</vt:lpstr>
      <vt:lpstr>Turun AMK 2020</vt:lpstr>
      <vt:lpstr>PowerPoint-esitys</vt:lpstr>
      <vt:lpstr>PowerPoint-esitys</vt:lpstr>
      <vt:lpstr>Sustainable mobility modes</vt:lpstr>
      <vt:lpstr>Mobility as a service (MAAS)</vt:lpstr>
      <vt:lpstr>Mobility hubs</vt:lpstr>
      <vt:lpstr>PowerPoint-esitys</vt:lpstr>
      <vt:lpstr>Electrification</vt:lpstr>
      <vt:lpstr>Urban/rural</vt:lpstr>
      <vt:lpstr>Vibrant and comfortable city</vt:lpstr>
      <vt:lpstr>Sustainable mobility, examples from Turku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Turun AMK:n powerpoint-esityskalvot 1/2</dc:title>
  <dc:creator>Salmela Noora</dc:creator>
  <cp:keywords>Diapohja; slidepohja; powerpointpohja; Powerpoint-pohja; ppt-pohja; ppt slides</cp:keywords>
  <cp:lastModifiedBy>Reiman Erika</cp:lastModifiedBy>
  <cp:revision>11</cp:revision>
  <cp:lastPrinted>2020-08-18T07:54:28Z</cp:lastPrinted>
  <dcterms:created xsi:type="dcterms:W3CDTF">2022-08-01T08:02:01Z</dcterms:created>
  <dcterms:modified xsi:type="dcterms:W3CDTF">2022-08-11T06:11:46Z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0x010100A744D8D181B7094DB90426A086FD2A99</vt:lpwstr>
  </property>
  <property fmtid="{D5CDD505-2E9C-101B-9397-08002B2CF9AE}" pid="3" name="IntraUnitFI">
    <vt:lpwstr>1;#Viestintäpalvelut|04991d7a-5913-4632-96c1-6488e849caed</vt:lpwstr>
  </property>
  <property fmtid="{D5CDD505-2E9C-101B-9397-08002B2CF9AE}" pid="4" name="TaxKeyword">
    <vt:lpwstr>9;#ppt slides|7949f2c7-ec2d-4b17-9327-442c6decb1c2;#42;#Powerpoint-pohja|b9865e34-3c0e-412b-b08a-1f98ffe316be;#41;#slidepohja|21a1abcb-2ab0-4a92-b7a4-464bf1cc53a9;#5;#powerpointpohja|9312a225-ed5d-4956-b051-0406b7360d30;#4;#ppt-pohja|8e2074cf-ba4b-41d0-ae27-4f03617e24f5;#3;#Diapohja|5120ed94-937e-479c-8c56-2c1450eb170f</vt:lpwstr>
  </property>
  <property fmtid="{D5CDD505-2E9C-101B-9397-08002B2CF9AE}" pid="5" name="Unit">
    <vt:lpwstr>2;#Communications Service|b63601c2-330b-45c5-9565-4e59bb21fd9f</vt:lpwstr>
  </property>
</Properties>
</file>