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4" r:id="rId8"/>
    <p:sldId id="261" r:id="rId9"/>
    <p:sldId id="262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7FB3E86-2883-4FFA-A763-EAEE622C43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2C097E2-3398-4432-8B5F-376D6945EB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03115E9-1826-46E9-8240-6C1C010F2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74369-B40B-4FD2-BD78-807C0305659A}" type="datetimeFigureOut">
              <a:rPr lang="fi-FI" smtClean="0"/>
              <a:t>29.4.2022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1C1EF66-12E5-4A3B-A4CB-B578A9154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76DAA3B-B355-4B89-B3B5-257F0B43A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464F-BF49-49A1-B2FB-CE45E7045C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2462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4F175F-A701-4A58-9501-A62E43BCD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BD9272F-5579-4925-B33B-2B3BD6CB9E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11A2676-2906-4234-9D6E-25B7CFA26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74369-B40B-4FD2-BD78-807C0305659A}" type="datetimeFigureOut">
              <a:rPr lang="fi-FI" smtClean="0"/>
              <a:t>29.4.2022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D49F33F-59C5-4E5C-8D70-68502B21A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06FDB42-D477-4A23-B110-4D8C02BC6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464F-BF49-49A1-B2FB-CE45E7045C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5699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3C611017-A069-49C0-9BBD-816412B1F9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614BDB9-34F0-411B-925C-D7C7D27E1B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6DDF3F8-9322-4FA5-A153-B7A26A8C2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74369-B40B-4FD2-BD78-807C0305659A}" type="datetimeFigureOut">
              <a:rPr lang="fi-FI" smtClean="0"/>
              <a:t>29.4.2022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C2323AD-0B04-43EA-B52D-01A118CED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970A3B3-D314-4AB8-BBDE-693D207FA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464F-BF49-49A1-B2FB-CE45E7045C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857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F1D93DD-0B1A-48A9-BA39-FCD0FC43A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C2BB1B3-136B-464E-92C4-492525003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C190044-8682-4186-90DD-D9398F486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74369-B40B-4FD2-BD78-807C0305659A}" type="datetimeFigureOut">
              <a:rPr lang="fi-FI" smtClean="0"/>
              <a:t>29.4.2022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433F62-1624-4156-939E-A809FC08C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790B721-C557-4CF7-83CE-E7F63FC32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464F-BF49-49A1-B2FB-CE45E7045C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9129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1D8AF2-6F8F-4B30-A8D7-DB4843FBB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2D9ABA3-6DC3-40BB-8D1C-3D0806D465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541E67C-2F0E-4932-BF2E-18CB1DCF4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74369-B40B-4FD2-BD78-807C0305659A}" type="datetimeFigureOut">
              <a:rPr lang="fi-FI" smtClean="0"/>
              <a:t>29.4.2022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B30AC05-276C-4177-BED5-E7208E0A9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143F25E-C5E2-4D4F-A2BF-D4A9F6527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464F-BF49-49A1-B2FB-CE45E7045C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6984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0C853AB-7E67-436B-9D2B-0206F7273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332C32A-149D-4F76-8C1D-279C106FBC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E6C3F61-2AF4-4F5D-960A-1C32D961A3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82D16ED-D207-46E8-879D-1E63288E2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74369-B40B-4FD2-BD78-807C0305659A}" type="datetimeFigureOut">
              <a:rPr lang="fi-FI" smtClean="0"/>
              <a:t>29.4.2022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511306F-6AD5-44D3-951C-53A6273DE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E6B14E3-DAD4-454C-8F6E-860E6C982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464F-BF49-49A1-B2FB-CE45E7045C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377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C5039B5-BC6E-4D1E-AE6B-2FBB5F283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1198D6D-0DA4-4EBD-8721-E48C20A02B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355F48D-14C2-468F-B91A-93566A5FF5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3454C0B3-DC84-4980-8B06-2D01EEF80E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37BCE4A4-13EB-4294-9C0A-F8089D078F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471C485-0D72-4182-9FBC-25B56BD7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74369-B40B-4FD2-BD78-807C0305659A}" type="datetimeFigureOut">
              <a:rPr lang="fi-FI" smtClean="0"/>
              <a:t>29.4.2022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F548EB48-DEB7-43E6-AC64-49E2F99EB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6E6102CB-6C84-49B4-A2EA-F96AED79D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464F-BF49-49A1-B2FB-CE45E7045C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6991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B9A0C5-FECB-4DB4-8AFF-125059B90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ABEF0E54-05F4-4330-83C7-5B25C043D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74369-B40B-4FD2-BD78-807C0305659A}" type="datetimeFigureOut">
              <a:rPr lang="fi-FI" smtClean="0"/>
              <a:t>29.4.2022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59F922F-83A0-4D92-A84C-5DBFB50CA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237E18A-D22C-42ED-9F3A-098B271A3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464F-BF49-49A1-B2FB-CE45E7045C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692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52876F2-C97B-42E8-849B-E1C0E908B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74369-B40B-4FD2-BD78-807C0305659A}" type="datetimeFigureOut">
              <a:rPr lang="fi-FI" smtClean="0"/>
              <a:t>29.4.2022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932FB77-EC2B-45A2-ACE6-06066ED51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2369D55-86DC-43D4-AF2D-56ACD0631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464F-BF49-49A1-B2FB-CE45E7045C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4720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4CA9D99-1B1A-4E95-BE1E-076121970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CC779DB-2E2A-4FCE-8A79-B0D11B05D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8819028-4598-457D-8D46-A70650EFE8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8953F49-9074-4452-95B6-5D7342C64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74369-B40B-4FD2-BD78-807C0305659A}" type="datetimeFigureOut">
              <a:rPr lang="fi-FI" smtClean="0"/>
              <a:t>29.4.2022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9950E00-7455-414B-97EE-EFE46BAD3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C6A47D7-E6C5-4999-B190-62CDAB147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464F-BF49-49A1-B2FB-CE45E7045C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2238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B1AD1C2-C088-44AC-95DE-BA86E207D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01553D9C-E4DF-46A9-9718-835D2B4CFC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EE5DE6A-940F-4694-902A-A5A8DADA87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63B093E-4AD8-4472-956B-1A74A25AB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74369-B40B-4FD2-BD78-807C0305659A}" type="datetimeFigureOut">
              <a:rPr lang="fi-FI" smtClean="0"/>
              <a:t>29.4.2022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EE4B22E-0E91-4AF7-BACE-2DB8776AF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0394318-722C-4277-A8FF-28C158F07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464F-BF49-49A1-B2FB-CE45E7045C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1526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A9709EA-7D01-4665-9FD1-73C06E438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5C31732-9708-4853-866D-5F8174237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84646A0-6D40-4852-8FAE-C58495C798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74369-B40B-4FD2-BD78-807C0305659A}" type="datetimeFigureOut">
              <a:rPr lang="fi-FI" smtClean="0"/>
              <a:t>29.4.2022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A860888-1B25-4FF3-BBB0-4AA1AB0228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B9D14CA-52DE-44A3-93A9-B5653DFF3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7464F-BF49-49A1-B2FB-CE45E7045C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3734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1BDF7A-704E-4FDD-8ED3-988B005B1F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Hanke XX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1FE224A-C899-4F2B-93BA-704B7BAFC5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Viestintäsuunnitelma ja -strategia</a:t>
            </a:r>
          </a:p>
        </p:txBody>
      </p:sp>
    </p:spTree>
    <p:extLst>
      <p:ext uri="{BB962C8B-B14F-4D97-AF65-F5344CB8AC3E}">
        <p14:creationId xmlns:p14="http://schemas.microsoft.com/office/powerpoint/2010/main" val="3476078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FF8E026B-A41F-4AE5-A093-10FB12AB5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Viestintästrategia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FE84A96-220A-440A-A0F5-D5EE8E4160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1163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7C08936-4D9E-4784-819B-73A2CEF93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Ydinviesti (mitä, miksi, miten?)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78169DD-BD3E-4089-9A62-5326D70B7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437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DE9A75-3BAB-4D48-BF9D-69DB910B0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Pääviestit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1ADC5BF-995E-48BD-9B13-45109A2C0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4104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DE9A75-3BAB-4D48-BF9D-69DB910B0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Viestinnän tavoitteet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1ADC5BF-995E-48BD-9B13-45109A2C0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3933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DE9A75-3BAB-4D48-BF9D-69DB910B0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Viestinnän kohderyhmät</a:t>
            </a:r>
          </a:p>
        </p:txBody>
      </p:sp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637D8B10-00F9-4F46-8971-47E071F9E0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6177889"/>
              </p:ext>
            </p:extLst>
          </p:nvPr>
        </p:nvGraphicFramePr>
        <p:xfrm>
          <a:off x="838200" y="1690688"/>
          <a:ext cx="10872831" cy="424559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81647">
                  <a:extLst>
                    <a:ext uri="{9D8B030D-6E8A-4147-A177-3AD203B41FA5}">
                      <a16:colId xmlns:a16="http://schemas.microsoft.com/office/drawing/2014/main" val="1261130966"/>
                    </a:ext>
                  </a:extLst>
                </a:gridCol>
                <a:gridCol w="4646029">
                  <a:extLst>
                    <a:ext uri="{9D8B030D-6E8A-4147-A177-3AD203B41FA5}">
                      <a16:colId xmlns:a16="http://schemas.microsoft.com/office/drawing/2014/main" val="4125484370"/>
                    </a:ext>
                  </a:extLst>
                </a:gridCol>
                <a:gridCol w="4145155">
                  <a:extLst>
                    <a:ext uri="{9D8B030D-6E8A-4147-A177-3AD203B41FA5}">
                      <a16:colId xmlns:a16="http://schemas.microsoft.com/office/drawing/2014/main" val="2284534866"/>
                    </a:ext>
                  </a:extLst>
                </a:gridCol>
              </a:tblGrid>
              <a:tr h="562090">
                <a:tc>
                  <a:txBody>
                    <a:bodyPr/>
                    <a:lstStyle/>
                    <a:p>
                      <a:r>
                        <a:rPr lang="fi-FI" dirty="0">
                          <a:latin typeface="Gill Sans MT"/>
                        </a:rPr>
                        <a:t>Kohderyhmä</a:t>
                      </a:r>
                    </a:p>
                  </a:txBody>
                  <a:tcPr>
                    <a:solidFill>
                      <a:srgbClr val="139B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latin typeface="Gill Sans MT"/>
                        </a:rPr>
                        <a:t>Viestinnän tavoitteet</a:t>
                      </a:r>
                    </a:p>
                  </a:txBody>
                  <a:tcPr>
                    <a:solidFill>
                      <a:srgbClr val="139B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latin typeface="Gill Sans MT"/>
                        </a:rPr>
                        <a:t>Mittaaminen</a:t>
                      </a:r>
                    </a:p>
                  </a:txBody>
                  <a:tcPr>
                    <a:solidFill>
                      <a:srgbClr val="139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813920"/>
                  </a:ext>
                </a:extLst>
              </a:tr>
              <a:tr h="777383">
                <a:tc>
                  <a:txBody>
                    <a:bodyPr/>
                    <a:lstStyle/>
                    <a:p>
                      <a:endParaRPr lang="fi-FI" sz="1400" dirty="0">
                        <a:latin typeface="Georg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</a:pPr>
                      <a:endParaRPr lang="fi-FI" sz="1400" dirty="0">
                        <a:latin typeface="Georg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</a:pPr>
                      <a:endParaRPr lang="fi-FI" sz="1400" dirty="0">
                        <a:latin typeface="Georgi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29435"/>
                  </a:ext>
                </a:extLst>
              </a:tr>
              <a:tr h="1028505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i-FI" sz="1400" dirty="0">
                        <a:latin typeface="Georg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endParaRPr lang="fi-FI" sz="1400" dirty="0">
                        <a:latin typeface="Georg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endParaRPr lang="fi-FI" sz="1400" dirty="0">
                        <a:latin typeface="Georgi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2797072"/>
                  </a:ext>
                </a:extLst>
              </a:tr>
              <a:tr h="1231815">
                <a:tc>
                  <a:txBody>
                    <a:bodyPr/>
                    <a:lstStyle/>
                    <a:p>
                      <a:endParaRPr lang="fi-FI" sz="1400" dirty="0">
                        <a:latin typeface="Georg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fi-FI" sz="1400" dirty="0">
                        <a:latin typeface="Georg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fi-FI" sz="1400" b="0" i="0" u="none" strike="noStrike" noProof="0" dirty="0">
                        <a:latin typeface="Georgi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119475"/>
                  </a:ext>
                </a:extLst>
              </a:tr>
              <a:tr h="645806">
                <a:tc>
                  <a:txBody>
                    <a:bodyPr/>
                    <a:lstStyle/>
                    <a:p>
                      <a:endParaRPr lang="fi-FI" sz="1400" dirty="0">
                        <a:latin typeface="Georg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fi-FI" sz="1400" b="0" i="0" u="none" strike="noStrike" noProof="0" dirty="0">
                        <a:latin typeface="Georgi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9219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9097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FF8E026B-A41F-4AE5-A093-10FB12AB5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Viestintäsuunnitelma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FE84A96-220A-440A-A0F5-D5EE8E4160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1689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0A174A8-172B-463E-8651-D5962A2DE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Viestinnän kanavat ja viestit kohderyhmille</a:t>
            </a:r>
          </a:p>
        </p:txBody>
      </p:sp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F9BEF286-26AB-4AAA-A2DE-4D09B819B2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0826850"/>
              </p:ext>
            </p:extLst>
          </p:nvPr>
        </p:nvGraphicFramePr>
        <p:xfrm>
          <a:off x="838200" y="1690688"/>
          <a:ext cx="11048999" cy="418343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96744">
                  <a:extLst>
                    <a:ext uri="{9D8B030D-6E8A-4147-A177-3AD203B41FA5}">
                      <a16:colId xmlns:a16="http://schemas.microsoft.com/office/drawing/2014/main" val="1261130966"/>
                    </a:ext>
                  </a:extLst>
                </a:gridCol>
                <a:gridCol w="2324707">
                  <a:extLst>
                    <a:ext uri="{9D8B030D-6E8A-4147-A177-3AD203B41FA5}">
                      <a16:colId xmlns:a16="http://schemas.microsoft.com/office/drawing/2014/main" val="3176120831"/>
                    </a:ext>
                  </a:extLst>
                </a:gridCol>
                <a:gridCol w="3563774">
                  <a:extLst>
                    <a:ext uri="{9D8B030D-6E8A-4147-A177-3AD203B41FA5}">
                      <a16:colId xmlns:a16="http://schemas.microsoft.com/office/drawing/2014/main" val="4125484370"/>
                    </a:ext>
                  </a:extLst>
                </a:gridCol>
                <a:gridCol w="3563774">
                  <a:extLst>
                    <a:ext uri="{9D8B030D-6E8A-4147-A177-3AD203B41FA5}">
                      <a16:colId xmlns:a16="http://schemas.microsoft.com/office/drawing/2014/main" val="2284534866"/>
                    </a:ext>
                  </a:extLst>
                </a:gridCol>
              </a:tblGrid>
              <a:tr h="600004">
                <a:tc>
                  <a:txBody>
                    <a:bodyPr/>
                    <a:lstStyle/>
                    <a:p>
                      <a:r>
                        <a:rPr lang="fi-FI" dirty="0">
                          <a:latin typeface="Gill Sans MT"/>
                        </a:rPr>
                        <a:t>Kohderyhmä</a:t>
                      </a:r>
                    </a:p>
                  </a:txBody>
                  <a:tcPr>
                    <a:solidFill>
                      <a:srgbClr val="139B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latin typeface="Gill Sans MT"/>
                        </a:rPr>
                        <a:t>Kanavat</a:t>
                      </a:r>
                    </a:p>
                  </a:txBody>
                  <a:tcPr>
                    <a:solidFill>
                      <a:srgbClr val="139B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latin typeface="Gill Sans MT"/>
                        </a:rPr>
                        <a:t>Viestinnän tavoitteet</a:t>
                      </a:r>
                    </a:p>
                  </a:txBody>
                  <a:tcPr>
                    <a:solidFill>
                      <a:srgbClr val="139B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latin typeface="Gill Sans MT"/>
                        </a:rPr>
                        <a:t>Viestit kohderyhmille</a:t>
                      </a:r>
                    </a:p>
                  </a:txBody>
                  <a:tcPr>
                    <a:solidFill>
                      <a:srgbClr val="139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813920"/>
                  </a:ext>
                </a:extLst>
              </a:tr>
              <a:tr h="1131853">
                <a:tc>
                  <a:txBody>
                    <a:bodyPr/>
                    <a:lstStyle/>
                    <a:p>
                      <a:endParaRPr lang="fi-FI" sz="1400" dirty="0">
                        <a:latin typeface="Georg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>
                        <a:latin typeface="Georg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29435"/>
                  </a:ext>
                </a:extLst>
              </a:tr>
              <a:tr h="770564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i-FI" sz="1400" dirty="0">
                        <a:latin typeface="Georg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/>
                        <a:buChar char="•"/>
                      </a:pPr>
                      <a:endParaRPr lang="fi-FI" sz="1400" b="0" i="0" u="none" strike="noStrike" noProof="0" dirty="0">
                        <a:latin typeface="Georg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i-FI" sz="1400" dirty="0">
                        <a:latin typeface="Georgi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601868"/>
                  </a:ext>
                </a:extLst>
              </a:tr>
              <a:tr h="911957">
                <a:tc>
                  <a:txBody>
                    <a:bodyPr/>
                    <a:lstStyle/>
                    <a:p>
                      <a:endParaRPr lang="fi-FI" sz="1400" dirty="0">
                        <a:latin typeface="Georg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fi-FI" sz="1400" dirty="0">
                        <a:latin typeface="Georg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fi-FI" sz="1400" dirty="0">
                        <a:latin typeface="Georgi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119475"/>
                  </a:ext>
                </a:extLst>
              </a:tr>
              <a:tr h="769059">
                <a:tc>
                  <a:txBody>
                    <a:bodyPr/>
                    <a:lstStyle/>
                    <a:p>
                      <a:endParaRPr lang="fi-FI" sz="1400" dirty="0">
                        <a:latin typeface="Georg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fi-FI" sz="1400" dirty="0">
                        <a:latin typeface="Georg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fi-FI" sz="1400" dirty="0">
                        <a:latin typeface="Georgi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9219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6936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217741C-C483-4998-BD4A-DFF0DD613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Viestinnän toimenpiteet ja vastuut</a:t>
            </a:r>
          </a:p>
        </p:txBody>
      </p:sp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36BF9DB7-84AF-4A62-A0A0-9B2C2200D4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7022123"/>
              </p:ext>
            </p:extLst>
          </p:nvPr>
        </p:nvGraphicFramePr>
        <p:xfrm>
          <a:off x="838200" y="1690688"/>
          <a:ext cx="9628573" cy="32189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53962">
                  <a:extLst>
                    <a:ext uri="{9D8B030D-6E8A-4147-A177-3AD203B41FA5}">
                      <a16:colId xmlns:a16="http://schemas.microsoft.com/office/drawing/2014/main" val="1261130966"/>
                    </a:ext>
                  </a:extLst>
                </a:gridCol>
                <a:gridCol w="2990372">
                  <a:extLst>
                    <a:ext uri="{9D8B030D-6E8A-4147-A177-3AD203B41FA5}">
                      <a16:colId xmlns:a16="http://schemas.microsoft.com/office/drawing/2014/main" val="3176120831"/>
                    </a:ext>
                  </a:extLst>
                </a:gridCol>
                <a:gridCol w="4584239">
                  <a:extLst>
                    <a:ext uri="{9D8B030D-6E8A-4147-A177-3AD203B41FA5}">
                      <a16:colId xmlns:a16="http://schemas.microsoft.com/office/drawing/2014/main" val="4125484370"/>
                    </a:ext>
                  </a:extLst>
                </a:gridCol>
              </a:tblGrid>
              <a:tr h="594966">
                <a:tc>
                  <a:txBody>
                    <a:bodyPr/>
                    <a:lstStyle/>
                    <a:p>
                      <a:r>
                        <a:rPr lang="fi-FI" dirty="0">
                          <a:latin typeface="Gill Sans MT"/>
                        </a:rPr>
                        <a:t>Kohderyhmä</a:t>
                      </a:r>
                    </a:p>
                  </a:txBody>
                  <a:tcPr>
                    <a:solidFill>
                      <a:srgbClr val="139B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latin typeface="Gill Sans MT"/>
                        </a:rPr>
                        <a:t>Vastuu</a:t>
                      </a:r>
                    </a:p>
                  </a:txBody>
                  <a:tcPr>
                    <a:solidFill>
                      <a:srgbClr val="139B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latin typeface="Gill Sans MT"/>
                        </a:rPr>
                        <a:t>Toimenpiteet</a:t>
                      </a:r>
                    </a:p>
                  </a:txBody>
                  <a:tcPr>
                    <a:solidFill>
                      <a:srgbClr val="139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813920"/>
                  </a:ext>
                </a:extLst>
              </a:tr>
              <a:tr h="1076605">
                <a:tc>
                  <a:txBody>
                    <a:bodyPr/>
                    <a:lstStyle/>
                    <a:p>
                      <a:endParaRPr lang="fi-FI" sz="1400" dirty="0">
                        <a:latin typeface="Georg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fi-FI" sz="1400" dirty="0">
                        <a:latin typeface="Georgi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29435"/>
                  </a:ext>
                </a:extLst>
              </a:tr>
              <a:tr h="867443">
                <a:tc>
                  <a:txBody>
                    <a:bodyPr/>
                    <a:lstStyle/>
                    <a:p>
                      <a:endParaRPr lang="fi-FI" sz="1400" dirty="0">
                        <a:latin typeface="Georg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119475"/>
                  </a:ext>
                </a:extLst>
              </a:tr>
              <a:tr h="679961">
                <a:tc>
                  <a:txBody>
                    <a:bodyPr/>
                    <a:lstStyle/>
                    <a:p>
                      <a:endParaRPr lang="fi-FI" sz="1400" dirty="0">
                        <a:latin typeface="Georg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9219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9705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43</Words>
  <Application>Microsoft Office PowerPoint</Application>
  <PresentationFormat>Laajakuva</PresentationFormat>
  <Paragraphs>20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Georgia</vt:lpstr>
      <vt:lpstr>Gill Sans MT</vt:lpstr>
      <vt:lpstr>Office-teema</vt:lpstr>
      <vt:lpstr>Hanke XX</vt:lpstr>
      <vt:lpstr>Viestintästrategia</vt:lpstr>
      <vt:lpstr>Ydinviesti (mitä, miksi, miten?)</vt:lpstr>
      <vt:lpstr>Pääviestit</vt:lpstr>
      <vt:lpstr>Viestinnän tavoitteet</vt:lpstr>
      <vt:lpstr>Viestinnän kohderyhmät</vt:lpstr>
      <vt:lpstr>Viestintäsuunnitelma</vt:lpstr>
      <vt:lpstr>Viestinnän kanavat ja viestit kohderyhmille</vt:lpstr>
      <vt:lpstr>Viestinnän toimenpiteet ja vastuut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Hanke XX</dc:title>
  <dc:creator>Virta Marketta</dc:creator>
  <cp:lastModifiedBy>Virta Marketta</cp:lastModifiedBy>
  <cp:revision>1</cp:revision>
  <dcterms:created xsi:type="dcterms:W3CDTF">2022-04-29T12:12:37Z</dcterms:created>
  <dcterms:modified xsi:type="dcterms:W3CDTF">2022-04-29T12:19:02Z</dcterms:modified>
</cp:coreProperties>
</file>